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338" r:id="rId2"/>
    <p:sldId id="339" r:id="rId3"/>
    <p:sldId id="528" r:id="rId4"/>
    <p:sldId id="554" r:id="rId5"/>
    <p:sldId id="2768" r:id="rId6"/>
    <p:sldId id="307" r:id="rId7"/>
    <p:sldId id="2769" r:id="rId8"/>
    <p:sldId id="2771" r:id="rId9"/>
    <p:sldId id="2778" r:id="rId10"/>
    <p:sldId id="2772" r:id="rId11"/>
    <p:sldId id="2779" r:id="rId12"/>
    <p:sldId id="2777" r:id="rId13"/>
    <p:sldId id="2780" r:id="rId14"/>
    <p:sldId id="2776" r:id="rId15"/>
    <p:sldId id="2781" r:id="rId16"/>
    <p:sldId id="2775" r:id="rId17"/>
    <p:sldId id="2782" r:id="rId18"/>
    <p:sldId id="2774" r:id="rId19"/>
    <p:sldId id="2783" r:id="rId20"/>
    <p:sldId id="2773" r:id="rId21"/>
    <p:sldId id="2784" r:id="rId22"/>
    <p:sldId id="388" r:id="rId23"/>
    <p:sldId id="461" r:id="rId24"/>
    <p:sldId id="462" r:id="rId25"/>
    <p:sldId id="432" r:id="rId26"/>
    <p:sldId id="446" r:id="rId27"/>
    <p:sldId id="433" r:id="rId28"/>
    <p:sldId id="434" r:id="rId29"/>
    <p:sldId id="449" r:id="rId30"/>
    <p:sldId id="437" r:id="rId31"/>
    <p:sldId id="463" r:id="rId32"/>
    <p:sldId id="436" r:id="rId33"/>
    <p:sldId id="439" r:id="rId34"/>
    <p:sldId id="457" r:id="rId35"/>
    <p:sldId id="438" r:id="rId36"/>
    <p:sldId id="440" r:id="rId37"/>
    <p:sldId id="464" r:id="rId38"/>
    <p:sldId id="441" r:id="rId39"/>
    <p:sldId id="460" r:id="rId40"/>
    <p:sldId id="465" r:id="rId41"/>
    <p:sldId id="458" r:id="rId42"/>
    <p:sldId id="442" r:id="rId43"/>
    <p:sldId id="288" r:id="rId44"/>
    <p:sldId id="335" r:id="rId45"/>
    <p:sldId id="296" r:id="rId46"/>
    <p:sldId id="297" r:id="rId47"/>
    <p:sldId id="269" r:id="rId48"/>
    <p:sldId id="264" r:id="rId49"/>
    <p:sldId id="265" r:id="rId50"/>
    <p:sldId id="266" r:id="rId51"/>
    <p:sldId id="298" r:id="rId52"/>
    <p:sldId id="299" r:id="rId53"/>
    <p:sldId id="301" r:id="rId54"/>
    <p:sldId id="267" r:id="rId55"/>
    <p:sldId id="303" r:id="rId56"/>
    <p:sldId id="305" r:id="rId57"/>
    <p:sldId id="272" r:id="rId58"/>
    <p:sldId id="280" r:id="rId59"/>
    <p:sldId id="275" r:id="rId60"/>
    <p:sldId id="316" r:id="rId61"/>
    <p:sldId id="333" r:id="rId62"/>
    <p:sldId id="273" r:id="rId63"/>
    <p:sldId id="308" r:id="rId64"/>
    <p:sldId id="314" r:id="rId65"/>
    <p:sldId id="311" r:id="rId66"/>
    <p:sldId id="313" r:id="rId67"/>
    <p:sldId id="310" r:id="rId68"/>
    <p:sldId id="315" r:id="rId69"/>
    <p:sldId id="318" r:id="rId70"/>
    <p:sldId id="319" r:id="rId71"/>
    <p:sldId id="320" r:id="rId72"/>
    <p:sldId id="325" r:id="rId73"/>
    <p:sldId id="326" r:id="rId74"/>
    <p:sldId id="323" r:id="rId75"/>
    <p:sldId id="324" r:id="rId76"/>
    <p:sldId id="327" r:id="rId77"/>
    <p:sldId id="328" r:id="rId78"/>
    <p:sldId id="334" r:id="rId79"/>
    <p:sldId id="329" r:id="rId80"/>
    <p:sldId id="331" r:id="rId81"/>
    <p:sldId id="2785" r:id="rId82"/>
    <p:sldId id="337" r:id="rId8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sans titre" id="{45C4D38F-5842-4B53-A9D4-2214DB75FB0F}">
          <p14:sldIdLst>
            <p14:sldId id="338"/>
            <p14:sldId id="339"/>
            <p14:sldId id="528"/>
            <p14:sldId id="554"/>
            <p14:sldId id="2768"/>
            <p14:sldId id="307"/>
            <p14:sldId id="2769"/>
            <p14:sldId id="2771"/>
            <p14:sldId id="2778"/>
            <p14:sldId id="2772"/>
            <p14:sldId id="2779"/>
            <p14:sldId id="2777"/>
            <p14:sldId id="2780"/>
            <p14:sldId id="2776"/>
            <p14:sldId id="2781"/>
            <p14:sldId id="2775"/>
            <p14:sldId id="2782"/>
            <p14:sldId id="2774"/>
            <p14:sldId id="2783"/>
            <p14:sldId id="2773"/>
            <p14:sldId id="2784"/>
            <p14:sldId id="388"/>
            <p14:sldId id="461"/>
            <p14:sldId id="462"/>
            <p14:sldId id="432"/>
            <p14:sldId id="446"/>
            <p14:sldId id="433"/>
            <p14:sldId id="434"/>
            <p14:sldId id="449"/>
            <p14:sldId id="437"/>
            <p14:sldId id="463"/>
            <p14:sldId id="436"/>
            <p14:sldId id="439"/>
            <p14:sldId id="457"/>
            <p14:sldId id="438"/>
            <p14:sldId id="440"/>
            <p14:sldId id="464"/>
            <p14:sldId id="441"/>
            <p14:sldId id="460"/>
            <p14:sldId id="465"/>
            <p14:sldId id="458"/>
            <p14:sldId id="442"/>
            <p14:sldId id="288"/>
            <p14:sldId id="335"/>
            <p14:sldId id="296"/>
            <p14:sldId id="297"/>
            <p14:sldId id="269"/>
            <p14:sldId id="264"/>
            <p14:sldId id="265"/>
            <p14:sldId id="266"/>
            <p14:sldId id="298"/>
            <p14:sldId id="299"/>
            <p14:sldId id="301"/>
            <p14:sldId id="267"/>
            <p14:sldId id="303"/>
            <p14:sldId id="305"/>
            <p14:sldId id="272"/>
            <p14:sldId id="280"/>
            <p14:sldId id="275"/>
            <p14:sldId id="316"/>
            <p14:sldId id="333"/>
            <p14:sldId id="273"/>
            <p14:sldId id="308"/>
            <p14:sldId id="314"/>
            <p14:sldId id="311"/>
            <p14:sldId id="313"/>
            <p14:sldId id="310"/>
            <p14:sldId id="315"/>
            <p14:sldId id="318"/>
            <p14:sldId id="319"/>
            <p14:sldId id="320"/>
            <p14:sldId id="325"/>
            <p14:sldId id="326"/>
            <p14:sldId id="323"/>
            <p14:sldId id="324"/>
            <p14:sldId id="327"/>
            <p14:sldId id="328"/>
            <p14:sldId id="334"/>
            <p14:sldId id="329"/>
            <p14:sldId id="331"/>
            <p14:sldId id="2785"/>
            <p14:sldId id="33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595" autoAdjust="0"/>
  </p:normalViewPr>
  <p:slideViewPr>
    <p:cSldViewPr snapToGrid="0">
      <p:cViewPr varScale="1">
        <p:scale>
          <a:sx n="77" d="100"/>
          <a:sy n="77" d="100"/>
        </p:scale>
        <p:origin x="912" y="8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microsoft.com/office/2016/11/relationships/changesInfo" Target="changesInfos/changesInfo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ladyslaw Lokietek" userId="c4429696ce75cc36" providerId="LiveId" clId="{6E440A91-2FC1-4D61-B23E-20A91E0DE922}"/>
    <pc:docChg chg="custSel addSld modSld modSection">
      <pc:chgData name="Wladyslaw Lokietek" userId="c4429696ce75cc36" providerId="LiveId" clId="{6E440A91-2FC1-4D61-B23E-20A91E0DE922}" dt="2026-05-15T12:55:08.920" v="4" actId="14100"/>
      <pc:docMkLst>
        <pc:docMk/>
      </pc:docMkLst>
      <pc:sldChg chg="addSp delSp modSp new mod">
        <pc:chgData name="Wladyslaw Lokietek" userId="c4429696ce75cc36" providerId="LiveId" clId="{6E440A91-2FC1-4D61-B23E-20A91E0DE922}" dt="2026-05-15T12:55:08.920" v="4" actId="14100"/>
        <pc:sldMkLst>
          <pc:docMk/>
          <pc:sldMk cId="259759464" sldId="2785"/>
        </pc:sldMkLst>
        <pc:spChg chg="del">
          <ac:chgData name="Wladyslaw Lokietek" userId="c4429696ce75cc36" providerId="LiveId" clId="{6E440A91-2FC1-4D61-B23E-20A91E0DE922}" dt="2026-05-15T12:55:03.196" v="2" actId="478"/>
          <ac:spMkLst>
            <pc:docMk/>
            <pc:sldMk cId="259759464" sldId="2785"/>
            <ac:spMk id="2" creationId="{7788A646-2675-FD5F-B965-7104C32076D8}"/>
          </ac:spMkLst>
        </pc:spChg>
        <pc:spChg chg="del">
          <ac:chgData name="Wladyslaw Lokietek" userId="c4429696ce75cc36" providerId="LiveId" clId="{6E440A91-2FC1-4D61-B23E-20A91E0DE922}" dt="2026-05-15T12:54:59.568" v="1" actId="931"/>
          <ac:spMkLst>
            <pc:docMk/>
            <pc:sldMk cId="259759464" sldId="2785"/>
            <ac:spMk id="3" creationId="{2058C886-4470-F076-EC18-106B0A68B6D0}"/>
          </ac:spMkLst>
        </pc:spChg>
        <pc:picChg chg="add mod ord">
          <ac:chgData name="Wladyslaw Lokietek" userId="c4429696ce75cc36" providerId="LiveId" clId="{6E440A91-2FC1-4D61-B23E-20A91E0DE922}" dt="2026-05-15T12:55:08.920" v="4" actId="14100"/>
          <ac:picMkLst>
            <pc:docMk/>
            <pc:sldMk cId="259759464" sldId="2785"/>
            <ac:picMk id="5" creationId="{E4094FFA-D5D1-19DA-109B-45AF4A97317A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oasis.uclouvain.be\Users\D\dsmits\PROF\TRAVAUX%20DIVERS\CODD%20Comit&#233;%20dev%20durable\Indicateurs%20Energie\superfices%20multisit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https://aebiom-my.sharepoint.com/personal/geelen_bioenergyeurope_org/Documents/Desktop/Cogen_MSG/Book2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aebiom.sharepoint.com/sites/BE/BE/03%20Market%20intelligence/STATISTICS/Statistical%20Reports%202026/Landscape%20Report/Landscape_2026_MS.xlsm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aebiom.sharepoint.com/sites/BE/BE/03%20Market%20intelligence/STATISTICS/Statistical%20Reports%202026/Landscape%20Report/Landscape_2026_MS.xlsm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https://aebiom.sharepoint.com/sites/BE/BE/03%20Market%20intelligence/STATISTICS/Statistical%20Reports%202026/Landscape%20Report/Landscape_2026_MS.xlsm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https://aebiom.sharepoint.com/sites/BE/BE/03%20Market%20intelligence/STATISTICS/Statistical%20Reports%202026/Landscape%20Report/Landscape_2026_MS.xlsm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aebiom.sharepoint.com/sites/BE/BE/03%20Market%20intelligence/STATISTICS/Statistical%20Reports%202026/Landscape%20Report/Landscape_2026_MS.xlsm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 noProof="0" dirty="0"/>
              <a:t>Consommations</a:t>
            </a:r>
            <a:r>
              <a:rPr lang="fr-BE" baseline="0" noProof="0" dirty="0"/>
              <a:t> en KWh/m² par site</a:t>
            </a:r>
          </a:p>
          <a:p>
            <a:pPr>
              <a:defRPr/>
            </a:pPr>
            <a:r>
              <a:rPr lang="fr-BE" baseline="0" noProof="0" dirty="0"/>
              <a:t>(Electricité et Gaz)</a:t>
            </a:r>
            <a:endParaRPr lang="fr-BE" noProof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superficies!$B$357</c:f>
              <c:strCache>
                <c:ptCount val="1"/>
                <c:pt idx="0">
                  <c:v>BXL- LEW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superficies!$G$356:$H$356</c:f>
              <c:strCache>
                <c:ptCount val="2"/>
                <c:pt idx="0">
                  <c:v>KWhe/m²</c:v>
                </c:pt>
                <c:pt idx="1">
                  <c:v>KWhg/m²</c:v>
                </c:pt>
              </c:strCache>
            </c:strRef>
          </c:cat>
          <c:val>
            <c:numRef>
              <c:f>superficies!$G$357:$H$357</c:f>
              <c:numCache>
                <c:formatCode>General</c:formatCode>
                <c:ptCount val="2"/>
                <c:pt idx="0">
                  <c:v>92.341392172446305</c:v>
                </c:pt>
                <c:pt idx="1">
                  <c:v>197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2F-4593-8172-8D3DD77DF736}"/>
            </c:ext>
          </c:extLst>
        </c:ser>
        <c:ser>
          <c:idx val="1"/>
          <c:order val="1"/>
          <c:tx>
            <c:strRef>
              <c:f>superficies!$B$358</c:f>
              <c:strCache>
                <c:ptCount val="1"/>
                <c:pt idx="0">
                  <c:v>BXL- St 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superficies!$G$356:$H$356</c:f>
              <c:strCache>
                <c:ptCount val="2"/>
                <c:pt idx="0">
                  <c:v>KWhe/m²</c:v>
                </c:pt>
                <c:pt idx="1">
                  <c:v>KWhg/m²</c:v>
                </c:pt>
              </c:strCache>
            </c:strRef>
          </c:cat>
          <c:val>
            <c:numRef>
              <c:f>superficies!$G$358:$H$358</c:f>
              <c:numCache>
                <c:formatCode>General</c:formatCode>
                <c:ptCount val="2"/>
                <c:pt idx="0">
                  <c:v>25.859749362244916</c:v>
                </c:pt>
                <c:pt idx="1">
                  <c:v>56.217659489795913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2F-4593-8172-8D3DD77DF736}"/>
            </c:ext>
          </c:extLst>
        </c:ser>
        <c:ser>
          <c:idx val="2"/>
          <c:order val="2"/>
          <c:tx>
            <c:strRef>
              <c:f>superficies!$B$359</c:f>
              <c:strCache>
                <c:ptCount val="1"/>
                <c:pt idx="0">
                  <c:v>LLN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fr-BE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superficies!$G$356:$H$356</c:f>
              <c:strCache>
                <c:ptCount val="2"/>
                <c:pt idx="0">
                  <c:v>KWhe/m²</c:v>
                </c:pt>
                <c:pt idx="1">
                  <c:v>KWhg/m²</c:v>
                </c:pt>
              </c:strCache>
            </c:strRef>
          </c:cat>
          <c:val>
            <c:numRef>
              <c:f>superficies!$G$359:$H$359</c:f>
              <c:numCache>
                <c:formatCode>General</c:formatCode>
                <c:ptCount val="2"/>
                <c:pt idx="0">
                  <c:v>59.912240238381365</c:v>
                </c:pt>
                <c:pt idx="1">
                  <c:v>120.0251653185635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92F-4593-8172-8D3DD77DF736}"/>
            </c:ext>
          </c:extLst>
        </c:ser>
        <c:ser>
          <c:idx val="3"/>
          <c:order val="3"/>
          <c:tx>
            <c:strRef>
              <c:f>superficies!$B$360</c:f>
              <c:strCache>
                <c:ptCount val="1"/>
                <c:pt idx="0">
                  <c:v>MONS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superficies!$G$356:$H$356</c:f>
              <c:strCache>
                <c:ptCount val="2"/>
                <c:pt idx="0">
                  <c:v>KWhe/m²</c:v>
                </c:pt>
                <c:pt idx="1">
                  <c:v>KWhg/m²</c:v>
                </c:pt>
              </c:strCache>
            </c:strRef>
          </c:cat>
          <c:val>
            <c:numRef>
              <c:f>superficies!$G$360:$H$360</c:f>
              <c:numCache>
                <c:formatCode>General</c:formatCode>
                <c:ptCount val="2"/>
                <c:pt idx="0">
                  <c:v>32.045718285421351</c:v>
                </c:pt>
                <c:pt idx="1">
                  <c:v>147.47403525375606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92F-4593-8172-8D3DD77DF736}"/>
            </c:ext>
          </c:extLst>
        </c:ser>
        <c:ser>
          <c:idx val="4"/>
          <c:order val="4"/>
          <c:tx>
            <c:strRef>
              <c:f>superficies!$B$361</c:f>
              <c:strCache>
                <c:ptCount val="1"/>
                <c:pt idx="0">
                  <c:v>TOURNAI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superficies!$G$356:$H$356</c:f>
              <c:strCache>
                <c:ptCount val="2"/>
                <c:pt idx="0">
                  <c:v>KWhe/m²</c:v>
                </c:pt>
                <c:pt idx="1">
                  <c:v>KWhg/m²</c:v>
                </c:pt>
              </c:strCache>
            </c:strRef>
          </c:cat>
          <c:val>
            <c:numRef>
              <c:f>superficies!$G$361:$H$361</c:f>
              <c:numCache>
                <c:formatCode>General</c:formatCode>
                <c:ptCount val="2"/>
                <c:pt idx="0">
                  <c:v>28.421707777328489</c:v>
                </c:pt>
                <c:pt idx="1">
                  <c:v>71.148507585628479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92F-4593-8172-8D3DD77DF73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33011936"/>
        <c:axId val="633006032"/>
      </c:barChart>
      <c:catAx>
        <c:axId val="63301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33006032"/>
        <c:crosses val="autoZero"/>
        <c:auto val="1"/>
        <c:lblAlgn val="ctr"/>
        <c:lblOffset val="100"/>
        <c:noMultiLvlLbl val="0"/>
      </c:catAx>
      <c:valAx>
        <c:axId val="633006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33011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22722159730034"/>
          <c:y val="0.16066351921802313"/>
          <c:w val="0.77988997950598637"/>
          <c:h val="0.81501135043925654"/>
        </c:manualLayout>
      </c:layout>
      <c:pieChart>
        <c:varyColors val="1"/>
        <c:ser>
          <c:idx val="0"/>
          <c:order val="0"/>
          <c:tx>
            <c:strRef>
              <c:f>Detail_trait!$D$3</c:f>
              <c:strCache>
                <c:ptCount val="1"/>
                <c:pt idx="0">
                  <c:v>2022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7B2-45F1-9538-ADA1355241E9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7B2-45F1-9538-ADA1355241E9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7B2-45F1-9538-ADA1355241E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7B2-45F1-9538-ADA1355241E9}"/>
              </c:ext>
            </c:extLst>
          </c:dPt>
          <c:dLbls>
            <c:dLbl>
              <c:idx val="1"/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tillium Web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3007175472928896"/>
                      <c:h val="0.1804510503316243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77B2-45F1-9538-ADA1355241E9}"/>
                </c:ext>
              </c:extLst>
            </c:dLbl>
            <c:dLbl>
              <c:idx val="2"/>
              <c:layout>
                <c:manualLayout>
                  <c:x val="-0.14742335290280495"/>
                  <c:y val="2.2976775882662243E-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tillium Web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3463796477495106"/>
                      <c:h val="0.27199508580622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77B2-45F1-9538-ADA1355241E9}"/>
                </c:ext>
              </c:extLst>
            </c:dLbl>
            <c:dLbl>
              <c:idx val="3"/>
              <c:layout>
                <c:manualLayout>
                  <c:x val="0.15916503587736464"/>
                  <c:y val="-9.2988363572186025E-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tillium Web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266797129810827"/>
                      <c:h val="0.2938092280262774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77B2-45F1-9538-ADA1355241E9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tillium Web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Detail_trait!$C$4:$C$7</c:f>
              <c:strCache>
                <c:ptCount val="4"/>
                <c:pt idx="0">
                  <c:v>Mise en décharge</c:v>
                </c:pt>
                <c:pt idx="1">
                  <c:v>Incinération sans valorisation énergétique</c:v>
                </c:pt>
                <c:pt idx="2">
                  <c:v>Valorisation énergétique</c:v>
                </c:pt>
                <c:pt idx="3">
                  <c:v>Recyclage</c:v>
                </c:pt>
              </c:strCache>
            </c:strRef>
          </c:cat>
          <c:val>
            <c:numRef>
              <c:f>Detail_trait!$D$4:$D$7</c:f>
              <c:numCache>
                <c:formatCode>#,##0</c:formatCode>
                <c:ptCount val="4"/>
                <c:pt idx="0">
                  <c:v>3569</c:v>
                </c:pt>
                <c:pt idx="1">
                  <c:v>70930</c:v>
                </c:pt>
                <c:pt idx="2">
                  <c:v>644825</c:v>
                </c:pt>
                <c:pt idx="3">
                  <c:v>1001778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7B2-45F1-9538-ADA1355241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Titillium Web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Conso Mwh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Feuil1!$A$2:$A$5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2022</c:v>
                </c:pt>
              </c:numCache>
            </c:numRef>
          </c:cat>
          <c:val>
            <c:numRef>
              <c:f>Feuil1!$B$2:$B$5</c:f>
              <c:numCache>
                <c:formatCode>General</c:formatCode>
                <c:ptCount val="4"/>
                <c:pt idx="0">
                  <c:v>1521</c:v>
                </c:pt>
                <c:pt idx="1">
                  <c:v>1549</c:v>
                </c:pt>
                <c:pt idx="2">
                  <c:v>1523</c:v>
                </c:pt>
                <c:pt idx="3">
                  <c:v>380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74-4132-BB25-88952307A074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Conso norm Mwh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Feuil1!$A$2:$A$5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2022</c:v>
                </c:pt>
              </c:numCache>
            </c:numRef>
          </c:cat>
          <c:val>
            <c:numRef>
              <c:f>Feuil1!$C$2:$C$5</c:f>
              <c:numCache>
                <c:formatCode>General</c:formatCode>
                <c:ptCount val="4"/>
                <c:pt idx="0">
                  <c:v>1502</c:v>
                </c:pt>
                <c:pt idx="1">
                  <c:v>1654</c:v>
                </c:pt>
                <c:pt idx="2">
                  <c:v>1676</c:v>
                </c:pt>
                <c:pt idx="3">
                  <c:v>454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74-4132-BB25-88952307A074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Feuil1!$A$2:$A$5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2022</c:v>
                </c:pt>
              </c:numCache>
            </c:numRef>
          </c:cat>
          <c:val>
            <c:numRef>
              <c:f>Feuil1!$D$2:$D$5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D774-4132-BB25-88952307A0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1508872"/>
        <c:axId val="341509856"/>
      </c:barChart>
      <c:catAx>
        <c:axId val="341508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41509856"/>
        <c:crosses val="autoZero"/>
        <c:auto val="1"/>
        <c:lblAlgn val="ctr"/>
        <c:lblOffset val="100"/>
        <c:noMultiLvlLbl val="0"/>
      </c:catAx>
      <c:valAx>
        <c:axId val="341509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41508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Conso Mwh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2022-2023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1385</c:v>
                </c:pt>
                <c:pt idx="1">
                  <c:v>1227</c:v>
                </c:pt>
                <c:pt idx="2">
                  <c:v>1206</c:v>
                </c:pt>
                <c:pt idx="3">
                  <c:v>512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74-4132-BB25-88952307A074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Conso norm Mwh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2022-2023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1423</c:v>
                </c:pt>
                <c:pt idx="1">
                  <c:v>1379</c:v>
                </c:pt>
                <c:pt idx="2">
                  <c:v>1418</c:v>
                </c:pt>
                <c:pt idx="3">
                  <c:v>573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74-4132-BB25-88952307A074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Colonne1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2022-2023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D774-4132-BB25-88952307A0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1508872"/>
        <c:axId val="341509856"/>
      </c:barChart>
      <c:catAx>
        <c:axId val="341508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41509856"/>
        <c:crosses val="autoZero"/>
        <c:auto val="1"/>
        <c:lblAlgn val="ctr"/>
        <c:lblOffset val="100"/>
        <c:noMultiLvlLbl val="0"/>
      </c:catAx>
      <c:valAx>
        <c:axId val="341509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41508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Sheet1!$C$3</c:f>
              <c:strCache>
                <c:ptCount val="1"/>
                <c:pt idx="0">
                  <c:v>Consommation de bioénergie dans l'UE</c:v>
                </c:pt>
              </c:strCache>
            </c:strRef>
          </c:tx>
          <c:spPr>
            <a:solidFill>
              <a:srgbClr val="B0CF6B"/>
            </a:solidFill>
            <a:ln>
              <a:solidFill>
                <a:srgbClr val="3F4E61"/>
              </a:solidFill>
            </a:ln>
            <a:effectLst/>
          </c:spPr>
          <c:invertIfNegative val="0"/>
          <c:cat>
            <c:numRef>
              <c:f>Sheet1!$D$2:$AB$2</c:f>
              <c:numCache>
                <c:formatCode>General</c:formatCode>
                <c:ptCount val="2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</c:numCache>
            </c:numRef>
          </c:cat>
          <c:val>
            <c:numRef>
              <c:f>Sheet1!$D$3:$AB$3</c:f>
              <c:numCache>
                <c:formatCode>#,##0</c:formatCode>
                <c:ptCount val="25"/>
                <c:pt idx="0">
                  <c:v>59391.478999999999</c:v>
                </c:pt>
                <c:pt idx="1">
                  <c:v>60310.71</c:v>
                </c:pt>
                <c:pt idx="2">
                  <c:v>62877.442000000003</c:v>
                </c:pt>
                <c:pt idx="3">
                  <c:v>70391.672999999995</c:v>
                </c:pt>
                <c:pt idx="4">
                  <c:v>73457.767999999996</c:v>
                </c:pt>
                <c:pt idx="5">
                  <c:v>81148.481</c:v>
                </c:pt>
                <c:pt idx="6">
                  <c:v>87328.335999999996</c:v>
                </c:pt>
                <c:pt idx="7">
                  <c:v>95081.25</c:v>
                </c:pt>
                <c:pt idx="8">
                  <c:v>102254.378</c:v>
                </c:pt>
                <c:pt idx="9">
                  <c:v>107026.609</c:v>
                </c:pt>
                <c:pt idx="10">
                  <c:v>117853.85400000001</c:v>
                </c:pt>
                <c:pt idx="11">
                  <c:v>114512.40700000001</c:v>
                </c:pt>
                <c:pt idx="12">
                  <c:v>125216.514</c:v>
                </c:pt>
                <c:pt idx="13">
                  <c:v>127358.693</c:v>
                </c:pt>
                <c:pt idx="14">
                  <c:v>124194.539</c:v>
                </c:pt>
                <c:pt idx="15">
                  <c:v>127765.038</c:v>
                </c:pt>
                <c:pt idx="16">
                  <c:v>129195.341</c:v>
                </c:pt>
                <c:pt idx="17">
                  <c:v>132776.508</c:v>
                </c:pt>
                <c:pt idx="18">
                  <c:v>133663.30100000001</c:v>
                </c:pt>
                <c:pt idx="19">
                  <c:v>136918.70699999999</c:v>
                </c:pt>
                <c:pt idx="20">
                  <c:v>140330.18299999999</c:v>
                </c:pt>
                <c:pt idx="21">
                  <c:v>150298.45800000001</c:v>
                </c:pt>
                <c:pt idx="22">
                  <c:v>145852.74400000001</c:v>
                </c:pt>
                <c:pt idx="23">
                  <c:v>143174.16099999999</c:v>
                </c:pt>
                <c:pt idx="24">
                  <c:v>143036.82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A0-4437-8CD8-6744EAC74BAF}"/>
            </c:ext>
          </c:extLst>
        </c:ser>
        <c:ser>
          <c:idx val="1"/>
          <c:order val="1"/>
          <c:tx>
            <c:strRef>
              <c:f>Sheet1!$C$4</c:f>
              <c:strCache>
                <c:ptCount val="1"/>
                <c:pt idx="0">
                  <c:v>Consommation d'énergie renouvelable dans l'UE</c:v>
                </c:pt>
              </c:strCache>
            </c:strRef>
          </c:tx>
          <c:spPr>
            <a:solidFill>
              <a:srgbClr val="D9E1F2"/>
            </a:solidFill>
            <a:ln>
              <a:solidFill>
                <a:srgbClr val="3F4E61"/>
              </a:solidFill>
            </a:ln>
            <a:effectLst/>
          </c:spPr>
          <c:invertIfNegative val="0"/>
          <c:cat>
            <c:numRef>
              <c:f>Sheet1!$D$2:$AB$2</c:f>
              <c:numCache>
                <c:formatCode>General</c:formatCode>
                <c:ptCount val="2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</c:numCache>
            </c:numRef>
          </c:cat>
          <c:val>
            <c:numRef>
              <c:f>Sheet1!$D$4:$AB$4</c:f>
              <c:numCache>
                <c:formatCode>#,##0</c:formatCode>
                <c:ptCount val="25"/>
                <c:pt idx="0">
                  <c:v>96499.862999999998</c:v>
                </c:pt>
                <c:pt idx="1">
                  <c:v>99779.183000000005</c:v>
                </c:pt>
                <c:pt idx="2">
                  <c:v>98042.051999999996</c:v>
                </c:pt>
                <c:pt idx="3">
                  <c:v>106553.738</c:v>
                </c:pt>
                <c:pt idx="4">
                  <c:v>112709.61</c:v>
                </c:pt>
                <c:pt idx="5">
                  <c:v>120032.235</c:v>
                </c:pt>
                <c:pt idx="6">
                  <c:v>128051.376</c:v>
                </c:pt>
                <c:pt idx="7">
                  <c:v>138124.65100000001</c:v>
                </c:pt>
                <c:pt idx="8">
                  <c:v>148818.53099999999</c:v>
                </c:pt>
                <c:pt idx="9">
                  <c:v>155914.13</c:v>
                </c:pt>
                <c:pt idx="10">
                  <c:v>173476.478</c:v>
                </c:pt>
                <c:pt idx="11">
                  <c:v>170584.55900000001</c:v>
                </c:pt>
                <c:pt idx="12">
                  <c:v>188593.87700000001</c:v>
                </c:pt>
                <c:pt idx="13">
                  <c:v>198011.41200000001</c:v>
                </c:pt>
                <c:pt idx="14">
                  <c:v>198367.59299999999</c:v>
                </c:pt>
                <c:pt idx="15">
                  <c:v>204142.83100000001</c:v>
                </c:pt>
                <c:pt idx="16">
                  <c:v>207894.758</c:v>
                </c:pt>
                <c:pt idx="17">
                  <c:v>215730.91200000001</c:v>
                </c:pt>
                <c:pt idx="18">
                  <c:v>222477.01</c:v>
                </c:pt>
                <c:pt idx="19">
                  <c:v>229669.38500000001</c:v>
                </c:pt>
                <c:pt idx="20">
                  <c:v>239723.97899999999</c:v>
                </c:pt>
                <c:pt idx="21">
                  <c:v>251466.671</c:v>
                </c:pt>
                <c:pt idx="22">
                  <c:v>248783.14300000001</c:v>
                </c:pt>
                <c:pt idx="23">
                  <c:v>260692.345</c:v>
                </c:pt>
                <c:pt idx="24">
                  <c:v>269911.59700000001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4A0-4437-8CD8-6744EAC74B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9919663"/>
        <c:axId val="329918703"/>
      </c:barChart>
      <c:catAx>
        <c:axId val="3299196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tillium Web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329918703"/>
        <c:crosses val="autoZero"/>
        <c:auto val="1"/>
        <c:lblAlgn val="ctr"/>
        <c:lblOffset val="100"/>
        <c:noMultiLvlLbl val="0"/>
      </c:catAx>
      <c:valAx>
        <c:axId val="3299187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tillium Web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3299196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tillium Web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itillium Web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Sheet1!$D$6</c:f>
              <c:strCache>
                <c:ptCount val="1"/>
                <c:pt idx="0">
                  <c:v>2024</c:v>
                </c:pt>
              </c:strCache>
            </c:strRef>
          </c:tx>
          <c:dPt>
            <c:idx val="0"/>
            <c:bubble3D val="0"/>
            <c:spPr>
              <a:solidFill>
                <a:srgbClr val="B0CF6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F45-4C25-A16E-530CF5D01C94}"/>
              </c:ext>
            </c:extLst>
          </c:dPt>
          <c:dPt>
            <c:idx val="1"/>
            <c:bubble3D val="0"/>
            <c:spPr>
              <a:solidFill>
                <a:srgbClr val="D9E1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F45-4C25-A16E-530CF5D01C94}"/>
              </c:ext>
            </c:extLst>
          </c:dPt>
          <c:dLbls>
            <c:dLbl>
              <c:idx val="0"/>
              <c:layout>
                <c:manualLayout>
                  <c:x val="-0.21631233595800536"/>
                  <c:y val="-1.0880663571803688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F45-4C25-A16E-530CF5D01C94}"/>
                </c:ext>
              </c:extLst>
            </c:dLbl>
            <c:dLbl>
              <c:idx val="1"/>
              <c:layout>
                <c:manualLayout>
                  <c:x val="0.1388888888888889"/>
                  <c:y val="3.389062520013833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972222222222223"/>
                      <c:h val="0.3790848806123364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CF45-4C25-A16E-530CF5D01C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tillium Web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Sheet1!$C$7:$C$8</c:f>
              <c:strCache>
                <c:ptCount val="2"/>
                <c:pt idx="0">
                  <c:v>Bioénergie</c:v>
                </c:pt>
                <c:pt idx="1">
                  <c:v>Autre renouvelable (Solaire, éolien, géothermie, etc)</c:v>
                </c:pt>
              </c:strCache>
            </c:strRef>
          </c:cat>
          <c:val>
            <c:numRef>
              <c:f>Sheet1!$D$7:$D$8</c:f>
              <c:numCache>
                <c:formatCode>#,##0</c:formatCode>
                <c:ptCount val="2"/>
                <c:pt idx="0">
                  <c:v>143036.82</c:v>
                </c:pt>
                <c:pt idx="1">
                  <c:v>126874.777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F45-4C25-A16E-530CF5D01C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Sheet1!$C$12</c:f>
              <c:strCache>
                <c:ptCount val="1"/>
                <c:pt idx="0">
                  <c:v>Consommation de bioénergie en Belgique</c:v>
                </c:pt>
              </c:strCache>
            </c:strRef>
          </c:tx>
          <c:spPr>
            <a:solidFill>
              <a:srgbClr val="B0CF6B"/>
            </a:solidFill>
            <a:ln>
              <a:solidFill>
                <a:srgbClr val="3F4E61"/>
              </a:solidFill>
            </a:ln>
            <a:effectLst/>
          </c:spPr>
          <c:invertIfNegative val="0"/>
          <c:cat>
            <c:numRef>
              <c:f>Sheet1!$D$11:$AB$11</c:f>
              <c:numCache>
                <c:formatCode>General</c:formatCode>
                <c:ptCount val="2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</c:numCache>
            </c:numRef>
          </c:cat>
          <c:val>
            <c:numRef>
              <c:f>Sheet1!$D$12:$AB$12</c:f>
              <c:numCache>
                <c:formatCode>#,##0</c:formatCode>
                <c:ptCount val="25"/>
                <c:pt idx="0">
                  <c:v>595.40200000000004</c:v>
                </c:pt>
                <c:pt idx="1">
                  <c:v>663.61400000000003</c:v>
                </c:pt>
                <c:pt idx="2">
                  <c:v>677.05600000000004</c:v>
                </c:pt>
                <c:pt idx="3">
                  <c:v>838.67600000000004</c:v>
                </c:pt>
                <c:pt idx="4">
                  <c:v>929.14099999999996</c:v>
                </c:pt>
                <c:pt idx="5">
                  <c:v>1115.528</c:v>
                </c:pt>
                <c:pt idx="6">
                  <c:v>1317.9860000000001</c:v>
                </c:pt>
                <c:pt idx="7">
                  <c:v>1524.0250000000001</c:v>
                </c:pt>
                <c:pt idx="8">
                  <c:v>1843.116</c:v>
                </c:pt>
                <c:pt idx="9">
                  <c:v>2118.1039999999998</c:v>
                </c:pt>
                <c:pt idx="10">
                  <c:v>2748.5590000000002</c:v>
                </c:pt>
                <c:pt idx="11">
                  <c:v>2632.5749999999998</c:v>
                </c:pt>
                <c:pt idx="12">
                  <c:v>2948.1970000000001</c:v>
                </c:pt>
                <c:pt idx="13">
                  <c:v>3027.2950000000001</c:v>
                </c:pt>
                <c:pt idx="14">
                  <c:v>2809.7080000000001</c:v>
                </c:pt>
                <c:pt idx="15">
                  <c:v>3024.4569999999999</c:v>
                </c:pt>
                <c:pt idx="16">
                  <c:v>3149.857</c:v>
                </c:pt>
                <c:pt idx="17">
                  <c:v>3184.8780000000002</c:v>
                </c:pt>
                <c:pt idx="18">
                  <c:v>3218.7750000000001</c:v>
                </c:pt>
                <c:pt idx="19">
                  <c:v>2998.7550000000001</c:v>
                </c:pt>
                <c:pt idx="20">
                  <c:v>3206.9319999999998</c:v>
                </c:pt>
                <c:pt idx="21">
                  <c:v>3327.6889999999999</c:v>
                </c:pt>
                <c:pt idx="22">
                  <c:v>3338.9340000000002</c:v>
                </c:pt>
                <c:pt idx="23">
                  <c:v>3156.3989999999999</c:v>
                </c:pt>
                <c:pt idx="24">
                  <c:v>3080.9989999999998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D4-4672-8D30-8CDF08538212}"/>
            </c:ext>
          </c:extLst>
        </c:ser>
        <c:ser>
          <c:idx val="1"/>
          <c:order val="1"/>
          <c:tx>
            <c:strRef>
              <c:f>Sheet1!$C$13</c:f>
              <c:strCache>
                <c:ptCount val="1"/>
                <c:pt idx="0">
                  <c:v>Consommation d'énergie renouvelable en Belgique</c:v>
                </c:pt>
              </c:strCache>
            </c:strRef>
          </c:tx>
          <c:spPr>
            <a:solidFill>
              <a:srgbClr val="D9E1F2"/>
            </a:solidFill>
            <a:ln>
              <a:solidFill>
                <a:srgbClr val="3F4E61"/>
              </a:solidFill>
            </a:ln>
            <a:effectLst/>
          </c:spPr>
          <c:invertIfNegative val="0"/>
          <c:cat>
            <c:numRef>
              <c:f>Sheet1!$D$11:$AB$11</c:f>
              <c:numCache>
                <c:formatCode>General</c:formatCode>
                <c:ptCount val="2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</c:numCache>
            </c:numRef>
          </c:cat>
          <c:val>
            <c:numRef>
              <c:f>Sheet1!$D$13:$AB$13</c:f>
              <c:numCache>
                <c:formatCode>#,##0</c:formatCode>
                <c:ptCount val="25"/>
                <c:pt idx="0">
                  <c:v>638.01900000000001</c:v>
                </c:pt>
                <c:pt idx="1">
                  <c:v>703.70699999999999</c:v>
                </c:pt>
                <c:pt idx="2">
                  <c:v>711.59799999999996</c:v>
                </c:pt>
                <c:pt idx="3">
                  <c:v>867.29700000000003</c:v>
                </c:pt>
                <c:pt idx="4">
                  <c:v>965.76</c:v>
                </c:pt>
                <c:pt idx="5">
                  <c:v>1155.796</c:v>
                </c:pt>
                <c:pt idx="6">
                  <c:v>1364.67</c:v>
                </c:pt>
                <c:pt idx="7">
                  <c:v>1590.6880000000001</c:v>
                </c:pt>
                <c:pt idx="8">
                  <c:v>1910.1690000000001</c:v>
                </c:pt>
                <c:pt idx="9">
                  <c:v>2268.201</c:v>
                </c:pt>
                <c:pt idx="10">
                  <c:v>2969.4589999999998</c:v>
                </c:pt>
                <c:pt idx="11">
                  <c:v>2976.6350000000002</c:v>
                </c:pt>
                <c:pt idx="12">
                  <c:v>3391.5830000000001</c:v>
                </c:pt>
                <c:pt idx="13">
                  <c:v>3608.1170000000002</c:v>
                </c:pt>
                <c:pt idx="14">
                  <c:v>3452.0079999999998</c:v>
                </c:pt>
                <c:pt idx="15">
                  <c:v>3727.0740000000001</c:v>
                </c:pt>
                <c:pt idx="16">
                  <c:v>3971.3009999999999</c:v>
                </c:pt>
                <c:pt idx="17">
                  <c:v>4117.7020000000002</c:v>
                </c:pt>
                <c:pt idx="18">
                  <c:v>4231.6000000000004</c:v>
                </c:pt>
                <c:pt idx="19">
                  <c:v>4373.5780000000004</c:v>
                </c:pt>
                <c:pt idx="20">
                  <c:v>4928.2579999999998</c:v>
                </c:pt>
                <c:pt idx="21">
                  <c:v>5123.1819999999998</c:v>
                </c:pt>
                <c:pt idx="22">
                  <c:v>5301.7529999999997</c:v>
                </c:pt>
                <c:pt idx="23">
                  <c:v>5492.1890000000003</c:v>
                </c:pt>
                <c:pt idx="24">
                  <c:v>5384.9250000000002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D4-4672-8D30-8CDF085382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9919663"/>
        <c:axId val="329918703"/>
      </c:barChart>
      <c:catAx>
        <c:axId val="3299196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tillium Web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329918703"/>
        <c:crosses val="autoZero"/>
        <c:auto val="1"/>
        <c:lblAlgn val="ctr"/>
        <c:lblOffset val="100"/>
        <c:noMultiLvlLbl val="0"/>
      </c:catAx>
      <c:valAx>
        <c:axId val="3299187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tillium Web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329919663"/>
        <c:crosses val="autoZero"/>
        <c:crossBetween val="between"/>
      </c:valAx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tillium Web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>
          <a:latin typeface="Titillium Web" panose="00000500000000000000" pitchFamily="2" charset="0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Sheet1!$D$16</c:f>
              <c:strCache>
                <c:ptCount val="1"/>
                <c:pt idx="0">
                  <c:v>2024</c:v>
                </c:pt>
              </c:strCache>
            </c:strRef>
          </c:tx>
          <c:dPt>
            <c:idx val="0"/>
            <c:bubble3D val="0"/>
            <c:spPr>
              <a:solidFill>
                <a:srgbClr val="B0CF6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C31-47C9-8447-E02E0893937D}"/>
              </c:ext>
            </c:extLst>
          </c:dPt>
          <c:dPt>
            <c:idx val="1"/>
            <c:bubble3D val="0"/>
            <c:spPr>
              <a:solidFill>
                <a:srgbClr val="D9E1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C31-47C9-8447-E02E0893937D}"/>
              </c:ext>
            </c:extLst>
          </c:dPt>
          <c:dLbls>
            <c:dLbl>
              <c:idx val="0"/>
              <c:layout>
                <c:manualLayout>
                  <c:x val="-0.21631233595800536"/>
                  <c:y val="-1.0880663571803688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C31-47C9-8447-E02E0893937D}"/>
                </c:ext>
              </c:extLst>
            </c:dLbl>
            <c:dLbl>
              <c:idx val="1"/>
              <c:layout>
                <c:manualLayout>
                  <c:x val="0.13315266485998192"/>
                  <c:y val="9.548677248677243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972222222222223"/>
                      <c:h val="0.3790848806123364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CC31-47C9-8447-E02E089393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tillium Web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Sheet1!$C$17:$C$18</c:f>
              <c:strCache>
                <c:ptCount val="2"/>
                <c:pt idx="0">
                  <c:v>Bioénergie</c:v>
                </c:pt>
                <c:pt idx="1">
                  <c:v>Autre renouvelable (Solaire, éolien, géothermie, etc)</c:v>
                </c:pt>
              </c:strCache>
            </c:strRef>
          </c:cat>
          <c:val>
            <c:numRef>
              <c:f>Sheet1!$D$17:$D$18</c:f>
              <c:numCache>
                <c:formatCode>#,##0</c:formatCode>
                <c:ptCount val="2"/>
                <c:pt idx="0">
                  <c:v>3080.9989999999998</c:v>
                </c:pt>
                <c:pt idx="1">
                  <c:v>2303.9260000000004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C31-47C9-8447-E02E089393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tillium Web" panose="00000500000000000000" pitchFamily="2" charset="0"/>
                <a:ea typeface="+mn-ea"/>
                <a:cs typeface="+mn-cs"/>
              </a:defRPr>
            </a:pPr>
            <a:r>
              <a:rPr lang="fr-BE" sz="2400" noProof="0" dirty="0"/>
              <a:t>Pourcentage de renouvelables dans le mix énergétique</a:t>
            </a:r>
            <a:r>
              <a:rPr lang="fr-BE" sz="2400" baseline="0" noProof="0" dirty="0"/>
              <a:t> </a:t>
            </a:r>
            <a:endParaRPr lang="fr-BE" sz="2400" noProof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tillium Web" panose="00000500000000000000" pitchFamily="2" charset="0"/>
              <a:ea typeface="+mn-ea"/>
              <a:cs typeface="+mn-cs"/>
            </a:defRPr>
          </a:pPr>
          <a:endParaRPr lang="fr-B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B0CF6B"/>
            </a:solidFill>
            <a:ln>
              <a:solidFill>
                <a:srgbClr val="B0CF6B"/>
              </a:solidFill>
            </a:ln>
            <a:effectLst/>
          </c:spPr>
          <c:invertIfNegative val="0"/>
          <c:cat>
            <c:strRef>
              <c:f>Sheet2!$C$3:$C$30</c:f>
              <c:strCache>
                <c:ptCount val="28"/>
                <c:pt idx="0">
                  <c:v>SE</c:v>
                </c:pt>
                <c:pt idx="1">
                  <c:v>FI</c:v>
                </c:pt>
                <c:pt idx="2">
                  <c:v>DK</c:v>
                </c:pt>
                <c:pt idx="3">
                  <c:v>LV</c:v>
                </c:pt>
                <c:pt idx="4">
                  <c:v>AT</c:v>
                </c:pt>
                <c:pt idx="5">
                  <c:v>EE</c:v>
                </c:pt>
                <c:pt idx="6">
                  <c:v>PT</c:v>
                </c:pt>
                <c:pt idx="7">
                  <c:v>LT</c:v>
                </c:pt>
                <c:pt idx="8">
                  <c:v>HR</c:v>
                </c:pt>
                <c:pt idx="9">
                  <c:v>ES</c:v>
                </c:pt>
                <c:pt idx="10">
                  <c:v>RO</c:v>
                </c:pt>
                <c:pt idx="11">
                  <c:v>EL</c:v>
                </c:pt>
                <c:pt idx="12">
                  <c:v>EU27</c:v>
                </c:pt>
                <c:pt idx="13">
                  <c:v>SI</c:v>
                </c:pt>
                <c:pt idx="14">
                  <c:v>FR</c:v>
                </c:pt>
                <c:pt idx="15">
                  <c:v>BG</c:v>
                </c:pt>
                <c:pt idx="16">
                  <c:v>DE</c:v>
                </c:pt>
                <c:pt idx="17">
                  <c:v>CY</c:v>
                </c:pt>
                <c:pt idx="18">
                  <c:v>NL</c:v>
                </c:pt>
                <c:pt idx="19">
                  <c:v>IT</c:v>
                </c:pt>
                <c:pt idx="20">
                  <c:v>CZ</c:v>
                </c:pt>
                <c:pt idx="21">
                  <c:v>HU</c:v>
                </c:pt>
                <c:pt idx="22">
                  <c:v>SK</c:v>
                </c:pt>
                <c:pt idx="23">
                  <c:v>PL</c:v>
                </c:pt>
                <c:pt idx="24">
                  <c:v>MT</c:v>
                </c:pt>
                <c:pt idx="25">
                  <c:v>IE</c:v>
                </c:pt>
                <c:pt idx="26">
                  <c:v>LU</c:v>
                </c:pt>
                <c:pt idx="27">
                  <c:v>BE</c:v>
                </c:pt>
              </c:strCache>
            </c:strRef>
          </c:cat>
          <c:val>
            <c:numRef>
              <c:f>Sheet2!$D$3:$D$30</c:f>
              <c:numCache>
                <c:formatCode>0.0%</c:formatCode>
                <c:ptCount val="28"/>
                <c:pt idx="0">
                  <c:v>0.628456991141499</c:v>
                </c:pt>
                <c:pt idx="1">
                  <c:v>0.52099764841610074</c:v>
                </c:pt>
                <c:pt idx="2">
                  <c:v>0.46461232791433615</c:v>
                </c:pt>
                <c:pt idx="3">
                  <c:v>0.45534895358055294</c:v>
                </c:pt>
                <c:pt idx="4">
                  <c:v>0.42950611846210429</c:v>
                </c:pt>
                <c:pt idx="5">
                  <c:v>0.42231548157105381</c:v>
                </c:pt>
                <c:pt idx="6">
                  <c:v>0.36319277885394813</c:v>
                </c:pt>
                <c:pt idx="7">
                  <c:v>0.35408392900952462</c:v>
                </c:pt>
                <c:pt idx="8">
                  <c:v>0.26708219875076855</c:v>
                </c:pt>
                <c:pt idx="9">
                  <c:v>0.25416681136532832</c:v>
                </c:pt>
                <c:pt idx="10">
                  <c:v>0.25378134745288222</c:v>
                </c:pt>
                <c:pt idx="11">
                  <c:v>0.25363781627704896</c:v>
                </c:pt>
                <c:pt idx="12">
                  <c:v>0.25242184633935311</c:v>
                </c:pt>
                <c:pt idx="13">
                  <c:v>0.25001160716021203</c:v>
                </c:pt>
                <c:pt idx="14">
                  <c:v>0.23228775519518044</c:v>
                </c:pt>
                <c:pt idx="15">
                  <c:v>0.23210217249962678</c:v>
                </c:pt>
                <c:pt idx="16">
                  <c:v>0.22474273629052627</c:v>
                </c:pt>
                <c:pt idx="17">
                  <c:v>0.20844208374423998</c:v>
                </c:pt>
                <c:pt idx="18">
                  <c:v>0.20179619758060641</c:v>
                </c:pt>
                <c:pt idx="19">
                  <c:v>0.19384612245813435</c:v>
                </c:pt>
                <c:pt idx="20">
                  <c:v>0.19210480655943787</c:v>
                </c:pt>
                <c:pt idx="21">
                  <c:v>0.18263460597189504</c:v>
                </c:pt>
                <c:pt idx="22">
                  <c:v>0.18092303421864164</c:v>
                </c:pt>
                <c:pt idx="23">
                  <c:v>0.17769954332453808</c:v>
                </c:pt>
                <c:pt idx="24">
                  <c:v>0.17209505730275693</c:v>
                </c:pt>
                <c:pt idx="25">
                  <c:v>0.16064232694606684</c:v>
                </c:pt>
                <c:pt idx="26">
                  <c:v>0.14741884501377508</c:v>
                </c:pt>
                <c:pt idx="27">
                  <c:v>0.14336170664797598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A3-4626-BA16-9921E5CFE7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0208623"/>
        <c:axId val="680207663"/>
      </c:barChart>
      <c:catAx>
        <c:axId val="6802086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tillium Web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680207663"/>
        <c:crosses val="autoZero"/>
        <c:auto val="1"/>
        <c:lblAlgn val="ctr"/>
        <c:lblOffset val="100"/>
        <c:noMultiLvlLbl val="0"/>
      </c:catAx>
      <c:valAx>
        <c:axId val="6802076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tillium Web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6802086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itillium Web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TraitementVSGeneration!$C$5</c:f>
              <c:strCache>
                <c:ptCount val="1"/>
                <c:pt idx="0">
                  <c:v>Quantité de bois déchet non dangereux produite en Belgique (tonnes)</c:v>
                </c:pt>
              </c:strCache>
            </c:strRef>
          </c:tx>
          <c:spPr>
            <a:solidFill>
              <a:srgbClr val="27324E"/>
            </a:solidFill>
            <a:ln>
              <a:noFill/>
            </a:ln>
            <a:effectLst/>
          </c:spPr>
          <c:invertIfNegative val="0"/>
          <c:cat>
            <c:numRef>
              <c:f>TraitementVSGeneration!$D$4:$M$4</c:f>
              <c:numCache>
                <c:formatCode>General</c:formatCode>
                <c:ptCount val="10"/>
                <c:pt idx="0">
                  <c:v>2004</c:v>
                </c:pt>
                <c:pt idx="1">
                  <c:v>2006</c:v>
                </c:pt>
                <c:pt idx="2">
                  <c:v>2008</c:v>
                </c:pt>
                <c:pt idx="3">
                  <c:v>2010</c:v>
                </c:pt>
                <c:pt idx="4">
                  <c:v>2012</c:v>
                </c:pt>
                <c:pt idx="5">
                  <c:v>2014</c:v>
                </c:pt>
                <c:pt idx="6">
                  <c:v>2016</c:v>
                </c:pt>
                <c:pt idx="7">
                  <c:v>2018</c:v>
                </c:pt>
                <c:pt idx="8">
                  <c:v>2020</c:v>
                </c:pt>
                <c:pt idx="9">
                  <c:v>2022</c:v>
                </c:pt>
              </c:numCache>
            </c:numRef>
          </c:cat>
          <c:val>
            <c:numRef>
              <c:f>TraitementVSGeneration!$D$5:$M$5</c:f>
              <c:numCache>
                <c:formatCode>#,##0</c:formatCode>
                <c:ptCount val="10"/>
                <c:pt idx="0">
                  <c:v>1798672</c:v>
                </c:pt>
                <c:pt idx="1">
                  <c:v>1721002</c:v>
                </c:pt>
                <c:pt idx="2">
                  <c:v>1530924</c:v>
                </c:pt>
                <c:pt idx="3">
                  <c:v>2729827</c:v>
                </c:pt>
                <c:pt idx="4">
                  <c:v>2850516</c:v>
                </c:pt>
                <c:pt idx="5">
                  <c:v>3280248</c:v>
                </c:pt>
                <c:pt idx="6">
                  <c:v>3623422</c:v>
                </c:pt>
                <c:pt idx="7">
                  <c:v>3882374</c:v>
                </c:pt>
                <c:pt idx="8">
                  <c:v>4053158</c:v>
                </c:pt>
                <c:pt idx="9">
                  <c:v>2486693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5A-4415-96B2-3E92C6DBC71E}"/>
            </c:ext>
          </c:extLst>
        </c:ser>
        <c:ser>
          <c:idx val="1"/>
          <c:order val="1"/>
          <c:tx>
            <c:strRef>
              <c:f>TraitementVSGeneration!$C$6</c:f>
              <c:strCache>
                <c:ptCount val="1"/>
                <c:pt idx="0">
                  <c:v>Quantité de bois déchet non dangereux traitée en Belgique (tonnes)</c:v>
                </c:pt>
              </c:strCache>
            </c:strRef>
          </c:tx>
          <c:spPr>
            <a:solidFill>
              <a:srgbClr val="A3C741"/>
            </a:solidFill>
            <a:ln>
              <a:noFill/>
            </a:ln>
            <a:effectLst/>
          </c:spPr>
          <c:invertIfNegative val="0"/>
          <c:cat>
            <c:numRef>
              <c:f>TraitementVSGeneration!$D$4:$M$4</c:f>
              <c:numCache>
                <c:formatCode>General</c:formatCode>
                <c:ptCount val="10"/>
                <c:pt idx="0">
                  <c:v>2004</c:v>
                </c:pt>
                <c:pt idx="1">
                  <c:v>2006</c:v>
                </c:pt>
                <c:pt idx="2">
                  <c:v>2008</c:v>
                </c:pt>
                <c:pt idx="3">
                  <c:v>2010</c:v>
                </c:pt>
                <c:pt idx="4">
                  <c:v>2012</c:v>
                </c:pt>
                <c:pt idx="5">
                  <c:v>2014</c:v>
                </c:pt>
                <c:pt idx="6">
                  <c:v>2016</c:v>
                </c:pt>
                <c:pt idx="7">
                  <c:v>2018</c:v>
                </c:pt>
                <c:pt idx="8">
                  <c:v>2020</c:v>
                </c:pt>
                <c:pt idx="9">
                  <c:v>2022</c:v>
                </c:pt>
              </c:numCache>
            </c:numRef>
          </c:cat>
          <c:val>
            <c:numRef>
              <c:f>TraitementVSGeneration!$D$6:$M$6</c:f>
              <c:numCache>
                <c:formatCode>#,##0</c:formatCode>
                <c:ptCount val="10"/>
                <c:pt idx="0">
                  <c:v>989440</c:v>
                </c:pt>
                <c:pt idx="1">
                  <c:v>440232</c:v>
                </c:pt>
                <c:pt idx="2">
                  <c:v>564543</c:v>
                </c:pt>
                <c:pt idx="3">
                  <c:v>1623547</c:v>
                </c:pt>
                <c:pt idx="4">
                  <c:v>1449848</c:v>
                </c:pt>
                <c:pt idx="5">
                  <c:v>1255340</c:v>
                </c:pt>
                <c:pt idx="6">
                  <c:v>1656923</c:v>
                </c:pt>
                <c:pt idx="7">
                  <c:v>1529109</c:v>
                </c:pt>
                <c:pt idx="8">
                  <c:v>831746</c:v>
                </c:pt>
                <c:pt idx="9">
                  <c:v>1721102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85A-4415-96B2-3E92C6DBC7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053399039"/>
        <c:axId val="2053402879"/>
      </c:barChart>
      <c:catAx>
        <c:axId val="20533990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tillium Web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2053402879"/>
        <c:crosses val="autoZero"/>
        <c:auto val="1"/>
        <c:lblAlgn val="ctr"/>
        <c:lblOffset val="100"/>
        <c:noMultiLvlLbl val="0"/>
      </c:catAx>
      <c:valAx>
        <c:axId val="20534028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tillium Web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20533990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tillium Web" panose="00000500000000000000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itillium Web" panose="00000500000000000000" pitchFamily="2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F8BCF8-F572-40EB-849D-F5427EAF6E44}" type="datetimeFigureOut">
              <a:rPr lang="fr-BE" smtClean="0"/>
              <a:t>15-05-26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B6A17-E771-4B89-9901-C367BB879ED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31964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41898-0A43-4306-BD22-790D801B39F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314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Étape 1 : des opérateurs agréés collectent le bois dans un rayon économiquement raisonnable de moins de 150 à 200 km, ce qui garantit un approvisionnement local. </a:t>
            </a:r>
          </a:p>
          <a:p>
            <a:r>
              <a:rPr lang="fr-FR" dirty="0"/>
              <a:t>Étape 2 : le bois est trié pour éliminer le Bois C dangereux, </a:t>
            </a:r>
            <a:r>
              <a:rPr lang="fr-FR" dirty="0" err="1"/>
              <a:t>dé-ferrailler</a:t>
            </a:r>
            <a:r>
              <a:rPr lang="fr-FR" dirty="0"/>
              <a:t> les métaux et cribler les impuretés. </a:t>
            </a:r>
          </a:p>
          <a:p>
            <a:r>
              <a:rPr lang="fr-FR" dirty="0"/>
              <a:t>Étape 3 : le bois est broyé en plaquettes ou granulés aux dimensions normalisées. </a:t>
            </a:r>
          </a:p>
          <a:p>
            <a:r>
              <a:rPr lang="fr-FR" dirty="0"/>
              <a:t>Étape 4 : des analyses chimiques (métaux lourds, chlore, humidité) valident la qualité du lot avant expédition. </a:t>
            </a:r>
          </a:p>
          <a:p>
            <a:r>
              <a:rPr lang="fr-FR" dirty="0"/>
              <a:t>Étape 5 : livraison sur site.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41898-0A43-4306-BD22-790D801B39F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1689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Acheminement</a:t>
            </a:r>
            <a:r>
              <a:rPr lang="en-US" dirty="0"/>
              <a:t> par route </a:t>
            </a:r>
            <a:r>
              <a:rPr lang="en-US" dirty="0" err="1"/>
              <a:t>uniquement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41898-0A43-4306-BD22-790D801B39F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627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Mettre</a:t>
            </a:r>
            <a:r>
              <a:rPr lang="en-US" dirty="0"/>
              <a:t> en perspective avec </a:t>
            </a:r>
            <a:r>
              <a:rPr lang="en-US" dirty="0" err="1"/>
              <a:t>l’énorme</a:t>
            </a:r>
            <a:r>
              <a:rPr lang="en-US" dirty="0"/>
              <a:t> </a:t>
            </a:r>
            <a:r>
              <a:rPr lang="en-US" dirty="0" err="1"/>
              <a:t>quantité</a:t>
            </a:r>
            <a:r>
              <a:rPr lang="en-US" dirty="0"/>
              <a:t> de </a:t>
            </a:r>
            <a:r>
              <a:rPr lang="en-US" dirty="0" err="1"/>
              <a:t>déchet</a:t>
            </a:r>
            <a:r>
              <a:rPr lang="en-US" dirty="0"/>
              <a:t> de </a:t>
            </a:r>
            <a:r>
              <a:rPr lang="en-US" dirty="0" err="1"/>
              <a:t>bois</a:t>
            </a:r>
            <a:r>
              <a:rPr lang="en-US" dirty="0"/>
              <a:t> </a:t>
            </a:r>
            <a:r>
              <a:rPr lang="en-US" dirty="0" err="1"/>
              <a:t>produit</a:t>
            </a:r>
            <a:r>
              <a:rPr lang="en-US" dirty="0"/>
              <a:t> en Belgique (près de 2,5 million de tonnes aux </a:t>
            </a:r>
            <a:r>
              <a:rPr lang="en-US" dirty="0" err="1"/>
              <a:t>dernières</a:t>
            </a:r>
            <a:r>
              <a:rPr lang="en-US" dirty="0"/>
              <a:t> données)</a:t>
            </a:r>
          </a:p>
          <a:p>
            <a:r>
              <a:rPr lang="en-US" dirty="0" err="1"/>
              <a:t>Majorité</a:t>
            </a:r>
            <a:r>
              <a:rPr lang="en-US" dirty="0"/>
              <a:t> du </a:t>
            </a:r>
            <a:r>
              <a:rPr lang="en-US" dirty="0" err="1"/>
              <a:t>traitement</a:t>
            </a:r>
            <a:r>
              <a:rPr lang="en-US" dirty="0"/>
              <a:t> passe par du </a:t>
            </a:r>
            <a:r>
              <a:rPr lang="en-US" dirty="0" err="1"/>
              <a:t>recyclage</a:t>
            </a:r>
            <a:r>
              <a:rPr lang="en-US" dirty="0"/>
              <a:t> </a:t>
            </a:r>
            <a:r>
              <a:rPr lang="en-US" dirty="0" err="1"/>
              <a:t>actuellement</a:t>
            </a:r>
            <a:r>
              <a:rPr lang="en-US" dirty="0"/>
              <a:t> pour </a:t>
            </a:r>
            <a:r>
              <a:rPr lang="en-US" dirty="0" err="1"/>
              <a:t>l’industrie</a:t>
            </a:r>
            <a:r>
              <a:rPr lang="en-US" dirty="0"/>
              <a:t> des </a:t>
            </a:r>
            <a:r>
              <a:rPr lang="en-US" dirty="0" err="1"/>
              <a:t>panneaux</a:t>
            </a:r>
            <a:endParaRPr lang="en-US" dirty="0"/>
          </a:p>
          <a:p>
            <a:r>
              <a:rPr lang="en-US" dirty="0" err="1"/>
              <a:t>Enorme</a:t>
            </a:r>
            <a:r>
              <a:rPr lang="en-US" dirty="0"/>
              <a:t> difference entre </a:t>
            </a:r>
            <a:r>
              <a:rPr lang="en-US" dirty="0" err="1"/>
              <a:t>généré</a:t>
            </a:r>
            <a:r>
              <a:rPr lang="en-US" dirty="0"/>
              <a:t> et </a:t>
            </a:r>
            <a:r>
              <a:rPr lang="en-US" dirty="0" err="1"/>
              <a:t>traité</a:t>
            </a:r>
            <a:r>
              <a:rPr lang="en-US" dirty="0"/>
              <a:t>, </a:t>
            </a:r>
            <a:r>
              <a:rPr lang="en-US" dirty="0" err="1"/>
              <a:t>expliqué</a:t>
            </a:r>
            <a:r>
              <a:rPr lang="en-US" dirty="0"/>
              <a:t> par </a:t>
            </a:r>
            <a:r>
              <a:rPr lang="en-US" dirty="0" err="1"/>
              <a:t>plusieurs</a:t>
            </a:r>
            <a:r>
              <a:rPr lang="en-US" dirty="0"/>
              <a:t> </a:t>
            </a:r>
            <a:r>
              <a:rPr lang="en-US" dirty="0" err="1"/>
              <a:t>facteurs</a:t>
            </a:r>
            <a:r>
              <a:rPr lang="en-US" dirty="0"/>
              <a:t> </a:t>
            </a:r>
            <a:r>
              <a:rPr lang="en-US" dirty="0" err="1"/>
              <a:t>notamment</a:t>
            </a:r>
            <a:r>
              <a:rPr lang="en-US" dirty="0"/>
              <a:t> les flux </a:t>
            </a:r>
            <a:r>
              <a:rPr lang="en-US" dirty="0" err="1"/>
              <a:t>transfrontaliers</a:t>
            </a:r>
            <a:r>
              <a:rPr lang="en-US" dirty="0"/>
              <a:t> (</a:t>
            </a:r>
            <a:r>
              <a:rPr lang="en-US" dirty="0" err="1"/>
              <a:t>échanges</a:t>
            </a:r>
            <a:r>
              <a:rPr lang="en-US" dirty="0"/>
              <a:t> avec les pays </a:t>
            </a:r>
            <a:r>
              <a:rPr lang="en-US" dirty="0" err="1"/>
              <a:t>limitrophes</a:t>
            </a:r>
            <a:r>
              <a:rPr lang="en-US" dirty="0"/>
              <a:t>) et la notion de “sortie du </a:t>
            </a:r>
            <a:r>
              <a:rPr lang="en-US" dirty="0" err="1"/>
              <a:t>statut</a:t>
            </a:r>
            <a:r>
              <a:rPr lang="en-US" dirty="0"/>
              <a:t> de </a:t>
            </a:r>
            <a:r>
              <a:rPr lang="en-US" dirty="0" err="1"/>
              <a:t>déchet</a:t>
            </a:r>
            <a:r>
              <a:rPr lang="en-US" dirty="0"/>
              <a:t>” </a:t>
            </a:r>
            <a:r>
              <a:rPr lang="en-US" dirty="0">
                <a:sym typeface="Wingdings" panose="05000000000000000000" pitchFamily="2" charset="2"/>
              </a:rPr>
              <a:t> AGW 28 Fevrier 2019 qui </a:t>
            </a:r>
            <a:r>
              <a:rPr lang="en-US" dirty="0" err="1">
                <a:sym typeface="Wingdings" panose="05000000000000000000" pitchFamily="2" charset="2"/>
              </a:rPr>
              <a:t>explique</a:t>
            </a:r>
            <a:r>
              <a:rPr lang="en-US" dirty="0">
                <a:sym typeface="Wingdings" panose="05000000000000000000" pitchFamily="2" charset="2"/>
              </a:rPr>
              <a:t> la </a:t>
            </a:r>
            <a:r>
              <a:rPr lang="en-US" dirty="0" err="1">
                <a:sym typeface="Wingdings" panose="05000000000000000000" pitchFamily="2" charset="2"/>
              </a:rPr>
              <a:t>procédure</a:t>
            </a:r>
            <a:r>
              <a:rPr lang="en-US" dirty="0">
                <a:sym typeface="Wingdings" panose="05000000000000000000" pitchFamily="2" charset="2"/>
              </a:rPr>
              <a:t> de sortie du </a:t>
            </a:r>
            <a:r>
              <a:rPr lang="en-US" dirty="0" err="1">
                <a:sym typeface="Wingdings" panose="05000000000000000000" pitchFamily="2" charset="2"/>
              </a:rPr>
              <a:t>statut</a:t>
            </a:r>
            <a:r>
              <a:rPr lang="en-US" dirty="0">
                <a:sym typeface="Wingdings" panose="05000000000000000000" pitchFamily="2" charset="2"/>
              </a:rPr>
              <a:t> de </a:t>
            </a:r>
            <a:r>
              <a:rPr lang="en-US" dirty="0" err="1">
                <a:sym typeface="Wingdings" panose="05000000000000000000" pitchFamily="2" charset="2"/>
              </a:rPr>
              <a:t>déchet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donc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demande</a:t>
            </a:r>
            <a:r>
              <a:rPr lang="en-US" dirty="0">
                <a:sym typeface="Wingdings" panose="05000000000000000000" pitchFamily="2" charset="2"/>
              </a:rPr>
              <a:t> possible par un </a:t>
            </a:r>
            <a:r>
              <a:rPr lang="en-US" dirty="0" err="1">
                <a:sym typeface="Wingdings" panose="05000000000000000000" pitchFamily="2" charset="2"/>
              </a:rPr>
              <a:t>exploitant</a:t>
            </a:r>
            <a:r>
              <a:rPr lang="en-US" dirty="0">
                <a:sym typeface="Wingdings" panose="05000000000000000000" pitchFamily="2" charset="2"/>
              </a:rPr>
              <a:t> qui </a:t>
            </a:r>
            <a:r>
              <a:rPr lang="en-US" dirty="0" err="1">
                <a:sym typeface="Wingdings" panose="05000000000000000000" pitchFamily="2" charset="2"/>
              </a:rPr>
              <a:t>valorise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ou</a:t>
            </a:r>
            <a:r>
              <a:rPr lang="en-US" dirty="0">
                <a:sym typeface="Wingdings" panose="05000000000000000000" pitchFamily="2" charset="2"/>
              </a:rPr>
              <a:t> recycle,  </a:t>
            </a:r>
            <a:r>
              <a:rPr lang="en-US" dirty="0" err="1">
                <a:sym typeface="Wingdings" panose="05000000000000000000" pitchFamily="2" charset="2"/>
              </a:rPr>
              <a:t>grosse</a:t>
            </a:r>
            <a:r>
              <a:rPr lang="en-US" dirty="0">
                <a:sym typeface="Wingdings" panose="05000000000000000000" pitchFamily="2" charset="2"/>
              </a:rPr>
              <a:t> difference entre la stat </a:t>
            </a:r>
            <a:r>
              <a:rPr lang="en-US" dirty="0" err="1">
                <a:sym typeface="Wingdings" panose="05000000000000000000" pitchFamily="2" charset="2"/>
              </a:rPr>
              <a:t>produite</a:t>
            </a:r>
            <a:r>
              <a:rPr lang="en-US" dirty="0">
                <a:sym typeface="Wingdings" panose="05000000000000000000" pitchFamily="2" charset="2"/>
              </a:rPr>
              <a:t> qui est </a:t>
            </a:r>
            <a:r>
              <a:rPr lang="en-US" dirty="0" err="1">
                <a:sym typeface="Wingdings" panose="05000000000000000000" pitchFamily="2" charset="2"/>
              </a:rPr>
              <a:t>collectée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auprès</a:t>
            </a:r>
            <a:r>
              <a:rPr lang="en-US" dirty="0">
                <a:sym typeface="Wingdings" panose="05000000000000000000" pitchFamily="2" charset="2"/>
              </a:rPr>
              <a:t> des </a:t>
            </a:r>
            <a:r>
              <a:rPr lang="en-US" dirty="0" err="1">
                <a:sym typeface="Wingdings" panose="05000000000000000000" pitchFamily="2" charset="2"/>
              </a:rPr>
              <a:t>générateurs</a:t>
            </a:r>
            <a:r>
              <a:rPr lang="en-US" dirty="0">
                <a:sym typeface="Wingdings" panose="05000000000000000000" pitchFamily="2" charset="2"/>
              </a:rPr>
              <a:t> de </a:t>
            </a:r>
            <a:r>
              <a:rPr lang="en-US" dirty="0" err="1">
                <a:sym typeface="Wingdings" panose="05000000000000000000" pitchFamily="2" charset="2"/>
              </a:rPr>
              <a:t>déchets</a:t>
            </a:r>
            <a:r>
              <a:rPr lang="en-US" dirty="0">
                <a:sym typeface="Wingdings" panose="05000000000000000000" pitchFamily="2" charset="2"/>
              </a:rPr>
              <a:t> (</a:t>
            </a:r>
            <a:r>
              <a:rPr lang="en-US" dirty="0" err="1">
                <a:sym typeface="Wingdings" panose="05000000000000000000" pitchFamily="2" charset="2"/>
              </a:rPr>
              <a:t>entreprise</a:t>
            </a:r>
            <a:r>
              <a:rPr lang="en-US" dirty="0">
                <a:sym typeface="Wingdings" panose="05000000000000000000" pitchFamily="2" charset="2"/>
              </a:rPr>
              <a:t>, artisan, </a:t>
            </a:r>
            <a:r>
              <a:rPr lang="en-US" dirty="0" err="1">
                <a:sym typeface="Wingdings" panose="05000000000000000000" pitchFamily="2" charset="2"/>
              </a:rPr>
              <a:t>adiminstrations</a:t>
            </a:r>
            <a:r>
              <a:rPr lang="en-US" dirty="0">
                <a:sym typeface="Wingdings" panose="05000000000000000000" pitchFamily="2" charset="2"/>
              </a:rPr>
              <a:t>, ménages) et la stat sur le </a:t>
            </a:r>
            <a:r>
              <a:rPr lang="en-US" dirty="0" err="1">
                <a:sym typeface="Wingdings" panose="05000000000000000000" pitchFamily="2" charset="2"/>
              </a:rPr>
              <a:t>traitement</a:t>
            </a:r>
            <a:r>
              <a:rPr lang="en-US" dirty="0">
                <a:sym typeface="Wingdings" panose="05000000000000000000" pitchFamily="2" charset="2"/>
              </a:rPr>
              <a:t> qui est </a:t>
            </a:r>
            <a:r>
              <a:rPr lang="en-US" dirty="0" err="1">
                <a:sym typeface="Wingdings" panose="05000000000000000000" pitchFamily="2" charset="2"/>
              </a:rPr>
              <a:t>collectée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auprès</a:t>
            </a:r>
            <a:r>
              <a:rPr lang="en-US" dirty="0">
                <a:sym typeface="Wingdings" panose="05000000000000000000" pitchFamily="2" charset="2"/>
              </a:rPr>
              <a:t> des installations agrees avec un </a:t>
            </a:r>
            <a:r>
              <a:rPr lang="en-US" dirty="0" err="1">
                <a:sym typeface="Wingdings" panose="05000000000000000000" pitchFamily="2" charset="2"/>
              </a:rPr>
              <a:t>permis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d’environnement</a:t>
            </a:r>
            <a:r>
              <a:rPr lang="en-US" dirty="0">
                <a:sym typeface="Wingdings" panose="05000000000000000000" pitchFamily="2" charset="2"/>
              </a:rPr>
              <a:t> pour </a:t>
            </a:r>
            <a:r>
              <a:rPr lang="en-US" dirty="0" err="1">
                <a:sym typeface="Wingdings" panose="05000000000000000000" pitchFamily="2" charset="2"/>
              </a:rPr>
              <a:t>traiter</a:t>
            </a:r>
            <a:r>
              <a:rPr lang="en-US" dirty="0">
                <a:sym typeface="Wingdings" panose="05000000000000000000" pitchFamily="2" charset="2"/>
              </a:rPr>
              <a:t> les </a:t>
            </a:r>
            <a:r>
              <a:rPr lang="en-US" dirty="0" err="1">
                <a:sym typeface="Wingdings" panose="05000000000000000000" pitchFamily="2" charset="2"/>
              </a:rPr>
              <a:t>déchets</a:t>
            </a:r>
            <a:r>
              <a:rPr lang="en-US" dirty="0">
                <a:sym typeface="Wingdings" panose="05000000000000000000" pitchFamily="2" charset="2"/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41898-0A43-4306-BD22-790D801B39F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232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B6A17-E771-4B89-9901-C367BB879ED4}" type="slidenum">
              <a:rPr lang="fr-BE" smtClean="0"/>
              <a:t>44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613117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0D0BC-ACFF-7104-3251-B3BB80A15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2879F59-4562-FFED-2B30-03D8FCB661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6364202-0373-81BE-133F-98D286ACAE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39101D9-DB42-A045-35C2-457F2C251F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B6A17-E771-4B89-9901-C367BB879ED4}" type="slidenum">
              <a:rPr lang="fr-BE" smtClean="0"/>
              <a:t>82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91959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A2B9C-40F0-1AD8-853B-CC0B09775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D78679-A361-AE39-02D1-26A7ACED09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5AFB1B-0326-2D48-1DF5-7FAC0BFD8E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8268F-98E1-DACB-4BC3-186AAF2B10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41898-0A43-4306-BD22-790D801B39F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832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81F55-7AC5-0D19-8FD9-5FB89C539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8A794E-9189-E5C0-BC95-1DD6485501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6F3DC2-AAD6-3C64-0FDF-8E78438D93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A6167D-ACB4-8189-A57A-92D25049FC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41898-0A43-4306-BD22-790D801B39F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652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41898-0A43-4306-BD22-790D801B39F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90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Mix </a:t>
            </a:r>
            <a:r>
              <a:rPr lang="en-US" dirty="0" err="1"/>
              <a:t>énergétique</a:t>
            </a:r>
            <a:r>
              <a:rPr lang="en-US" dirty="0"/>
              <a:t> </a:t>
            </a:r>
            <a:r>
              <a:rPr lang="en-US" dirty="0" err="1"/>
              <a:t>européen</a:t>
            </a:r>
            <a:r>
              <a:rPr lang="en-US" dirty="0"/>
              <a:t> : 75% </a:t>
            </a:r>
            <a:r>
              <a:rPr lang="en-US" dirty="0" err="1"/>
              <a:t>fossile</a:t>
            </a:r>
            <a:r>
              <a:rPr lang="en-US" dirty="0"/>
              <a:t> et 25% RES </a:t>
            </a:r>
            <a:r>
              <a:rPr lang="en-US" dirty="0">
                <a:sym typeface="Wingdings" panose="05000000000000000000" pitchFamily="2" charset="2"/>
              </a:rPr>
              <a:t> Bioenergy environ 12% du mix </a:t>
            </a:r>
            <a:r>
              <a:rPr lang="en-US" dirty="0" err="1">
                <a:sym typeface="Wingdings" panose="05000000000000000000" pitchFamily="2" charset="2"/>
              </a:rPr>
              <a:t>énergétique</a:t>
            </a:r>
            <a:r>
              <a:rPr lang="en-US" dirty="0">
                <a:sym typeface="Wingdings" panose="05000000000000000000" pitchFamily="2" charset="2"/>
              </a:rPr>
              <a:t> total </a:t>
            </a:r>
            <a:r>
              <a:rPr lang="en-US" dirty="0" err="1">
                <a:sym typeface="Wingdings" panose="05000000000000000000" pitchFamily="2" charset="2"/>
              </a:rPr>
              <a:t>européen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41898-0A43-4306-BD22-790D801B39F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418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Mix </a:t>
            </a:r>
            <a:r>
              <a:rPr lang="en-US" dirty="0" err="1"/>
              <a:t>énergétique</a:t>
            </a:r>
            <a:r>
              <a:rPr lang="en-US" dirty="0"/>
              <a:t> </a:t>
            </a:r>
            <a:r>
              <a:rPr lang="en-US" dirty="0" err="1"/>
              <a:t>belge</a:t>
            </a:r>
            <a:r>
              <a:rPr lang="en-US" dirty="0"/>
              <a:t> : 85,7% </a:t>
            </a:r>
            <a:r>
              <a:rPr lang="en-US" dirty="0" err="1"/>
              <a:t>fossile</a:t>
            </a:r>
            <a:r>
              <a:rPr lang="en-US" dirty="0"/>
              <a:t> et 14,3% </a:t>
            </a:r>
            <a:r>
              <a:rPr lang="en-US" dirty="0" err="1"/>
              <a:t>renouvelable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41898-0A43-4306-BD22-790D801B39F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64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76B56-4D5D-7591-66F8-06897476A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810E1A-E0EC-4E82-755B-269775C6A2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9A10CA-BE6B-F7AB-EF38-61D52BEEA0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8EDA3-7B81-3CA3-6B41-00E5B818A5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41898-0A43-4306-BD22-790D801B39F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025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Guidelines IPCC for national GHG inventories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41898-0A43-4306-BD22-790D801B39F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99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FC536-DF54-E3F5-C6C7-8B5A5E21E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D0BAC3-9943-2896-366D-37D5BF1D6A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18E57F-218B-DBEF-E982-6D521BB273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5A0569-944C-9C8B-B611-3F35B51F61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41898-0A43-4306-BD22-790D801B39F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86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629DE5-30A2-DD87-B84F-361974565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6562B92-0260-63BD-24A2-51CEB2976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8A1D21-4CD6-2728-4FED-FF23D780D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D6614-3DD5-44F0-9086-60F0F22A8436}" type="datetimeFigureOut">
              <a:rPr lang="fr-BE" smtClean="0"/>
              <a:t>15-05-26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F388B5-BA0D-5067-2286-220AEF283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BD5799-28A5-8CAD-BC0D-3CE60D7DE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A233-734C-4827-B103-689682FC91D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87757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420C0B-1D91-C0DA-182E-29F5348A9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B388319-8A19-69FE-F81A-20622EE6A5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37773CB-D613-EE33-416E-8C4FD5FFE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D6614-3DD5-44F0-9086-60F0F22A8436}" type="datetimeFigureOut">
              <a:rPr lang="fr-BE" smtClean="0"/>
              <a:t>15-05-26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2ED1009-F0D7-3D2E-527C-EDDC61ED9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8A0EB3-AF61-3C19-2A4B-6A0AB89D1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A233-734C-4827-B103-689682FC91D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95137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1D12520-58ED-66B3-D352-B52F9BBB99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DE900DB-9583-F251-E609-54B45474D2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FDE003-4EEB-D6AA-1AD5-CB9A49B20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D6614-3DD5-44F0-9086-60F0F22A8436}" type="datetimeFigureOut">
              <a:rPr lang="fr-BE" smtClean="0"/>
              <a:t>15-05-26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902C19-00F3-F5EC-CD08-819590D15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FE3358-1B7B-F9BA-C3A6-173A461BF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A233-734C-4827-B103-689682FC91D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77303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9"/>
          <p:cNvSpPr>
            <a:spLocks noGrp="1"/>
          </p:cNvSpPr>
          <p:nvPr>
            <p:ph type="body" sz="quarter" idx="10" hasCustomPrompt="1"/>
          </p:nvPr>
        </p:nvSpPr>
        <p:spPr>
          <a:xfrm>
            <a:off x="5697392" y="6234478"/>
            <a:ext cx="5664200" cy="431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500" baseline="0">
                <a:solidFill>
                  <a:srgbClr val="0021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Titre de la présentation</a:t>
            </a:r>
          </a:p>
        </p:txBody>
      </p:sp>
      <p:sp>
        <p:nvSpPr>
          <p:cNvPr id="10" name="Espace réservé du texte 21"/>
          <p:cNvSpPr>
            <a:spLocks noGrp="1"/>
          </p:cNvSpPr>
          <p:nvPr>
            <p:ph type="body" sz="quarter" idx="11" hasCustomPrompt="1"/>
          </p:nvPr>
        </p:nvSpPr>
        <p:spPr>
          <a:xfrm>
            <a:off x="11218006" y="6234988"/>
            <a:ext cx="720460" cy="4312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rgbClr val="0021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n°</a:t>
            </a:r>
          </a:p>
        </p:txBody>
      </p:sp>
    </p:spTree>
    <p:extLst>
      <p:ext uri="{BB962C8B-B14F-4D97-AF65-F5344CB8AC3E}">
        <p14:creationId xmlns:p14="http://schemas.microsoft.com/office/powerpoint/2010/main" val="635197019"/>
      </p:ext>
    </p:extLst>
  </p:cSld>
  <p:clrMapOvr>
    <a:masterClrMapping/>
  </p:clrMapOvr>
  <p:transition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9"/>
          <p:cNvSpPr>
            <a:spLocks noGrp="1"/>
          </p:cNvSpPr>
          <p:nvPr>
            <p:ph type="body" sz="quarter" idx="10" hasCustomPrompt="1"/>
          </p:nvPr>
        </p:nvSpPr>
        <p:spPr>
          <a:xfrm>
            <a:off x="5697392" y="6234478"/>
            <a:ext cx="5664200" cy="431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500" baseline="0">
                <a:solidFill>
                  <a:srgbClr val="0021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Titre de la présentation</a:t>
            </a:r>
          </a:p>
        </p:txBody>
      </p:sp>
      <p:sp>
        <p:nvSpPr>
          <p:cNvPr id="10" name="Espace réservé du texte 21"/>
          <p:cNvSpPr>
            <a:spLocks noGrp="1"/>
          </p:cNvSpPr>
          <p:nvPr>
            <p:ph type="body" sz="quarter" idx="11" hasCustomPrompt="1"/>
          </p:nvPr>
        </p:nvSpPr>
        <p:spPr>
          <a:xfrm>
            <a:off x="11218006" y="6234988"/>
            <a:ext cx="720460" cy="4312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rgbClr val="0021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n°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 hasCustomPrompt="1"/>
          </p:nvPr>
        </p:nvSpPr>
        <p:spPr>
          <a:xfrm>
            <a:off x="1261534" y="2073275"/>
            <a:ext cx="10443633" cy="4160838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rgbClr val="0021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Body Arial Regular corps 24 pts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BE" dirty="0" err="1"/>
              <a:t>Aperum</a:t>
            </a:r>
            <a:r>
              <a:rPr lang="fr-BE" dirty="0"/>
              <a:t> </a:t>
            </a:r>
            <a:r>
              <a:rPr lang="fr-BE" dirty="0" err="1"/>
              <a:t>rero</a:t>
            </a:r>
            <a:r>
              <a:rPr lang="fr-BE" dirty="0"/>
              <a:t> con </a:t>
            </a:r>
            <a:r>
              <a:rPr lang="fr-BE" dirty="0" err="1"/>
              <a:t>pedi</a:t>
            </a:r>
            <a:r>
              <a:rPr lang="fr-BE" dirty="0"/>
              <a:t> </a:t>
            </a:r>
            <a:r>
              <a:rPr lang="fr-BE" dirty="0" err="1"/>
              <a:t>temporerita</a:t>
            </a:r>
            <a:r>
              <a:rPr lang="fr-BE" dirty="0"/>
              <a:t> </a:t>
            </a:r>
            <a:r>
              <a:rPr lang="fr-BE" dirty="0" err="1"/>
              <a:t>venimpore</a:t>
            </a:r>
            <a:r>
              <a:rPr lang="fr-BE" dirty="0"/>
              <a:t> </a:t>
            </a:r>
            <a:r>
              <a:rPr lang="fr-BE" dirty="0" err="1"/>
              <a:t>sandandit</a:t>
            </a:r>
            <a:r>
              <a:rPr lang="fr-BE" dirty="0"/>
              <a:t> </a:t>
            </a:r>
            <a:r>
              <a:rPr lang="fr-BE" dirty="0" err="1"/>
              <a:t>abo</a:t>
            </a:r>
            <a:r>
              <a:rPr lang="fr-BE" dirty="0"/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BE" dirty="0"/>
              <a:t>Ut que </a:t>
            </a:r>
            <a:r>
              <a:rPr lang="fr-BE" dirty="0" err="1"/>
              <a:t>verrovi</a:t>
            </a:r>
            <a:r>
              <a:rPr lang="fr-BE" dirty="0"/>
              <a:t> </a:t>
            </a:r>
            <a:r>
              <a:rPr lang="fr-BE" dirty="0" err="1"/>
              <a:t>debist</a:t>
            </a:r>
            <a:r>
              <a:rPr lang="fr-BE" dirty="0"/>
              <a:t> </a:t>
            </a:r>
            <a:r>
              <a:rPr lang="fr-BE" dirty="0" err="1"/>
              <a:t>hiliquae</a:t>
            </a:r>
            <a:r>
              <a:rPr lang="fr-BE" dirty="0"/>
              <a:t> </a:t>
            </a:r>
            <a:r>
              <a:rPr lang="fr-BE" dirty="0" err="1"/>
              <a:t>conet</a:t>
            </a:r>
            <a:r>
              <a:rPr lang="fr-BE" dirty="0"/>
              <a:t> </a:t>
            </a:r>
            <a:r>
              <a:rPr lang="fr-BE" dirty="0" err="1"/>
              <a:t>essequi</a:t>
            </a:r>
            <a:r>
              <a:rPr lang="fr-BE" dirty="0"/>
              <a:t> </a:t>
            </a:r>
            <a:r>
              <a:rPr lang="fr-BE" dirty="0" err="1"/>
              <a:t>illo</a:t>
            </a:r>
            <a:r>
              <a:rPr lang="fr-BE" dirty="0"/>
              <a:t> </a:t>
            </a:r>
            <a:r>
              <a:rPr lang="fr-BE" dirty="0" err="1"/>
              <a:t>dolestem</a:t>
            </a:r>
            <a:r>
              <a:rPr lang="fr-BE" dirty="0"/>
              <a:t> </a:t>
            </a:r>
            <a:r>
              <a:rPr lang="fr-BE" dirty="0" err="1"/>
              <a:t>voloren</a:t>
            </a:r>
            <a:r>
              <a:rPr lang="fr-BE" dirty="0"/>
              <a:t> </a:t>
            </a:r>
            <a:r>
              <a:rPr lang="fr-BE" dirty="0" err="1"/>
              <a:t>imaionsequi</a:t>
            </a:r>
            <a:r>
              <a:rPr lang="fr-BE" dirty="0"/>
              <a:t> </a:t>
            </a:r>
            <a:r>
              <a:rPr lang="fr-BE" dirty="0" err="1"/>
              <a:t>aceptae</a:t>
            </a:r>
            <a:r>
              <a:rPr lang="fr-BE" dirty="0"/>
              <a:t> nus </a:t>
            </a:r>
            <a:r>
              <a:rPr lang="fr-BE" dirty="0" err="1"/>
              <a:t>autatincti</a:t>
            </a:r>
            <a:r>
              <a:rPr lang="fr-BE" dirty="0"/>
              <a:t> to </a:t>
            </a:r>
            <a:r>
              <a:rPr lang="fr-BE" dirty="0" err="1"/>
              <a:t>velestiurit</a:t>
            </a:r>
            <a:r>
              <a:rPr lang="fr-BE" dirty="0"/>
              <a:t> que </a:t>
            </a:r>
            <a:r>
              <a:rPr lang="fr-BE" dirty="0" err="1"/>
              <a:t>eiunt</a:t>
            </a:r>
            <a:r>
              <a:rPr lang="fr-BE" dirty="0"/>
              <a:t> </a:t>
            </a:r>
            <a:r>
              <a:rPr lang="fr-BE" dirty="0" err="1"/>
              <a:t>vellabo</a:t>
            </a:r>
            <a:r>
              <a:rPr lang="fr-BE" dirty="0"/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BE" dirty="0" err="1"/>
              <a:t>Untoria</a:t>
            </a:r>
            <a:r>
              <a:rPr lang="fr-BE" dirty="0"/>
              <a:t> </a:t>
            </a:r>
            <a:r>
              <a:rPr lang="fr-BE" dirty="0" err="1"/>
              <a:t>eremquo</a:t>
            </a:r>
            <a:r>
              <a:rPr lang="fr-BE" dirty="0"/>
              <a:t> </a:t>
            </a:r>
            <a:r>
              <a:rPr lang="fr-BE" dirty="0" err="1"/>
              <a:t>ssimi</a:t>
            </a:r>
            <a:r>
              <a:rPr lang="fr-BE" dirty="0"/>
              <a:t>, </a:t>
            </a:r>
            <a:r>
              <a:rPr lang="fr-BE" dirty="0" err="1"/>
              <a:t>consequ</a:t>
            </a:r>
            <a:r>
              <a:rPr lang="fr-BE" dirty="0"/>
              <a:t> </a:t>
            </a:r>
            <a:r>
              <a:rPr lang="fr-BE" dirty="0" err="1"/>
              <a:t>aspiderum</a:t>
            </a:r>
            <a:r>
              <a:rPr lang="fr-BE" dirty="0"/>
              <a:t> </a:t>
            </a:r>
            <a:r>
              <a:rPr lang="fr-BE" dirty="0" err="1"/>
              <a:t>facipsunt</a:t>
            </a:r>
            <a:r>
              <a:rPr lang="fr-BE" dirty="0"/>
              <a:t> </a:t>
            </a:r>
            <a:r>
              <a:rPr lang="fr-BE" dirty="0" err="1"/>
              <a:t>fuga</a:t>
            </a:r>
            <a:r>
              <a:rPr lang="fr-BE" dirty="0"/>
              <a:t>. </a:t>
            </a:r>
            <a:r>
              <a:rPr lang="fr-BE" dirty="0" err="1"/>
              <a:t>Bero</a:t>
            </a:r>
            <a:r>
              <a:rPr lang="fr-BE" dirty="0"/>
              <a:t> ide </a:t>
            </a:r>
            <a:r>
              <a:rPr lang="fr-BE" dirty="0" err="1"/>
              <a:t>porepera</a:t>
            </a:r>
            <a:r>
              <a:rPr lang="fr-BE" dirty="0"/>
              <a:t> </a:t>
            </a:r>
            <a:r>
              <a:rPr lang="fr-BE" dirty="0" err="1"/>
              <a:t>quam</a:t>
            </a:r>
            <a:r>
              <a:rPr lang="fr-BE" dirty="0"/>
              <a:t> </a:t>
            </a:r>
            <a:r>
              <a:rPr lang="fr-BE" dirty="0" err="1"/>
              <a:t>doluptur</a:t>
            </a:r>
            <a:r>
              <a:rPr lang="fr-BE" dirty="0"/>
              <a:t>?</a:t>
            </a:r>
          </a:p>
          <a:p>
            <a:pPr lvl="0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595666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30B3A97-A975-441E-8D98-8A26F16AD51C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273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98667AD-DB23-4F99-96C6-4AA9D1C244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6372" y="1537521"/>
            <a:ext cx="7759257" cy="183466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9DC50E3-81CF-45B8-A206-812CBCF8CD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870963" y="3752036"/>
            <a:ext cx="6450075" cy="791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000" b="0">
                <a:solidFill>
                  <a:schemeClr val="bg1">
                    <a:lumMod val="75000"/>
                  </a:schemeClr>
                </a:solidFill>
                <a:latin typeface="Montserrat Medium" panose="000006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9DCAA58-5B61-4712-9142-BF11C41AD3BB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212551" y="6047875"/>
            <a:ext cx="1634400" cy="47201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A30FBAA-63F4-4C6B-AD56-D3C8D8A7D578}"/>
              </a:ext>
            </a:extLst>
          </p:cNvPr>
          <p:cNvSpPr/>
          <p:nvPr userDrawn="1"/>
        </p:nvSpPr>
        <p:spPr>
          <a:xfrm>
            <a:off x="0" y="-4764"/>
            <a:ext cx="12192000" cy="67517"/>
          </a:xfrm>
          <a:prstGeom prst="rect">
            <a:avLst/>
          </a:prstGeom>
          <a:gradFill>
            <a:gsLst>
              <a:gs pos="0">
                <a:srgbClr val="27324E"/>
              </a:gs>
              <a:gs pos="100000">
                <a:srgbClr val="A3CB4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A80AA92-7AF0-4C47-9360-6DB5B6C6436C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189" b="7761"/>
          <a:stretch/>
        </p:blipFill>
        <p:spPr>
          <a:xfrm>
            <a:off x="0" y="532263"/>
            <a:ext cx="4500939" cy="632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276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5447C59-5B8C-4ED7-842D-D7845CFA9E8A}"/>
              </a:ext>
            </a:extLst>
          </p:cNvPr>
          <p:cNvSpPr/>
          <p:nvPr userDrawn="1"/>
        </p:nvSpPr>
        <p:spPr>
          <a:xfrm>
            <a:off x="0" y="803711"/>
            <a:ext cx="12192000" cy="58799"/>
          </a:xfrm>
          <a:prstGeom prst="rect">
            <a:avLst/>
          </a:prstGeom>
          <a:gradFill>
            <a:gsLst>
              <a:gs pos="0">
                <a:srgbClr val="27324E"/>
              </a:gs>
              <a:gs pos="100000">
                <a:srgbClr val="A3CB4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FAD30-F0FD-431C-AF39-34DDDA608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568" y="1437687"/>
            <a:ext cx="10515600" cy="479972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27324E"/>
                </a:solidFill>
                <a:latin typeface="Titillium Web SemiBold" panose="00000700000000000000" pitchFamily="2" charset="0"/>
              </a:defRPr>
            </a:lvl1pPr>
            <a:lvl2pPr>
              <a:defRPr sz="2000">
                <a:solidFill>
                  <a:srgbClr val="27324E"/>
                </a:solidFill>
                <a:latin typeface="Titillium Web" panose="00000500000000000000" pitchFamily="2" charset="0"/>
              </a:defRPr>
            </a:lvl2pPr>
            <a:lvl3pPr>
              <a:defRPr sz="1800">
                <a:solidFill>
                  <a:srgbClr val="27324E"/>
                </a:solidFill>
                <a:latin typeface="Titillium Web" panose="00000500000000000000" pitchFamily="2" charset="0"/>
              </a:defRPr>
            </a:lvl3pPr>
            <a:lvl4pPr>
              <a:defRPr sz="1600">
                <a:solidFill>
                  <a:srgbClr val="27324E"/>
                </a:solidFill>
                <a:latin typeface="Titillium Web" panose="00000500000000000000" pitchFamily="2" charset="0"/>
              </a:defRPr>
            </a:lvl4pPr>
            <a:lvl5pPr>
              <a:defRPr sz="1400">
                <a:solidFill>
                  <a:srgbClr val="27324E"/>
                </a:solidFill>
                <a:latin typeface="Titillium Web" panose="000005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6C4C57-BB6E-401D-A7F5-94580D2405C4}"/>
              </a:ext>
            </a:extLst>
          </p:cNvPr>
          <p:cNvSpPr/>
          <p:nvPr userDrawn="1"/>
        </p:nvSpPr>
        <p:spPr>
          <a:xfrm>
            <a:off x="0" y="0"/>
            <a:ext cx="12192000" cy="829675"/>
          </a:xfrm>
          <a:prstGeom prst="rect">
            <a:avLst/>
          </a:prstGeom>
          <a:solidFill>
            <a:srgbClr val="273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B2B22A0-E323-44EB-809B-C5446A8347A9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591799" y="214290"/>
            <a:ext cx="1187459" cy="342941"/>
          </a:xfrm>
          <a:prstGeom prst="rect">
            <a:avLst/>
          </a:prstGeom>
        </p:spPr>
      </p:pic>
      <p:sp>
        <p:nvSpPr>
          <p:cNvPr id="9" name="Title 10">
            <a:extLst>
              <a:ext uri="{FF2B5EF4-FFF2-40B4-BE49-F238E27FC236}">
                <a16:creationId xmlns:a16="http://schemas.microsoft.com/office/drawing/2014/main" id="{4DD88936-F5AF-464E-9547-61403DC707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4141" y="123142"/>
            <a:ext cx="10515600" cy="618318"/>
          </a:xfrm>
        </p:spPr>
        <p:txBody>
          <a:bodyPr>
            <a:normAutofit/>
          </a:bodyPr>
          <a:lstStyle>
            <a:lvl1pPr>
              <a:defRPr sz="3000" b="0" spc="70" baseline="0">
                <a:latin typeface="Montserrat Medium" panose="00000600000000000000" pitchFamily="50" charset="0"/>
              </a:defRPr>
            </a:lvl1pPr>
          </a:lstStyle>
          <a:p>
            <a:r>
              <a:rPr lang="en-US"/>
              <a:t>Master Title</a:t>
            </a:r>
          </a:p>
        </p:txBody>
      </p:sp>
    </p:spTree>
    <p:extLst>
      <p:ext uri="{BB962C8B-B14F-4D97-AF65-F5344CB8AC3E}">
        <p14:creationId xmlns:p14="http://schemas.microsoft.com/office/powerpoint/2010/main" val="1474609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5373C8-5D3E-4894-92D4-D10449163E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73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20">
            <a:extLst>
              <a:ext uri="{FF2B5EF4-FFF2-40B4-BE49-F238E27FC236}">
                <a16:creationId xmlns:a16="http://schemas.microsoft.com/office/drawing/2014/main" id="{C29C94A5-6520-4859-9DB3-A1E980C4F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9329" y="2397728"/>
            <a:ext cx="5193343" cy="1325563"/>
          </a:xfrm>
        </p:spPr>
        <p:txBody>
          <a:bodyPr>
            <a:normAutofit/>
          </a:bodyPr>
          <a:lstStyle>
            <a:lvl1pPr algn="ctr">
              <a:defRPr sz="6000" spc="30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You!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7B8146B-DA18-4B87-9186-B156035814C0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36859" y="5813946"/>
            <a:ext cx="2004468" cy="57889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C5430C8-C5EA-4F3C-BD3B-ACB66279A2CD}"/>
              </a:ext>
            </a:extLst>
          </p:cNvPr>
          <p:cNvSpPr/>
          <p:nvPr userDrawn="1"/>
        </p:nvSpPr>
        <p:spPr>
          <a:xfrm>
            <a:off x="0" y="-4764"/>
            <a:ext cx="12192000" cy="91440"/>
          </a:xfrm>
          <a:prstGeom prst="rect">
            <a:avLst/>
          </a:prstGeom>
          <a:gradFill>
            <a:gsLst>
              <a:gs pos="0">
                <a:srgbClr val="27324E"/>
              </a:gs>
              <a:gs pos="100000">
                <a:srgbClr val="A3CB4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D2BFAC7-8BF3-4487-8D74-9A5ACA57825D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3189" b="7761"/>
          <a:stretch/>
        </p:blipFill>
        <p:spPr>
          <a:xfrm>
            <a:off x="0" y="281203"/>
            <a:ext cx="4679576" cy="657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88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F9AA3D-96A3-CDBA-02D3-AB6001F99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9B65DC-34EC-248E-9224-4AF038887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DD9F2C4-EE9F-9A51-F312-EB6F821AB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D6614-3DD5-44F0-9086-60F0F22A8436}" type="datetimeFigureOut">
              <a:rPr lang="fr-BE" smtClean="0"/>
              <a:t>15-05-26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12CFF2-5CA4-3513-0A69-1FA1A5799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9F975A3-BEF9-73B9-815D-593FBB334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A233-734C-4827-B103-689682FC91D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76284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07EEDA-4857-3C8B-C005-08DDE0D26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7A537C9-C42B-BB36-169E-E2446B9C3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FE57998-CE24-04B9-F78F-2A275FF63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D6614-3DD5-44F0-9086-60F0F22A8436}" type="datetimeFigureOut">
              <a:rPr lang="fr-BE" smtClean="0"/>
              <a:t>15-05-26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4B46A6D-6836-4C5B-141C-7AA22A30A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DF5DBE-8A24-D551-3607-1813AB915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A233-734C-4827-B103-689682FC91D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67677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12BBF9-6D12-E8EA-C290-75BAA83AD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411B12-5339-D2F4-B653-69EA82C4B9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6B658D8-D2D4-B5F7-C67B-4B3F2AD1CC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1CCF5BF-ACE2-1DE5-C178-2911DF2E5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D6614-3DD5-44F0-9086-60F0F22A8436}" type="datetimeFigureOut">
              <a:rPr lang="fr-BE" smtClean="0"/>
              <a:t>15-05-26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EDA2CF8-467E-34A0-F77E-C736BDA6A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9C7A8AA-1484-066B-DABE-C41445F46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A233-734C-4827-B103-689682FC91D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75566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E15FD9-6565-CBAF-F8F0-789BA7358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EBB4082-E77C-9A6A-A27F-AFA8C71957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D1CE40A-C187-F0CA-237A-2528D15538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80BE379-EC23-7C63-D9AB-059CBBF061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1B3A2F0-573D-5E66-29F9-AA8F0A8F72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31B8E8E-D8F6-4DD9-64F3-EADEDFD73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D6614-3DD5-44F0-9086-60F0F22A8436}" type="datetimeFigureOut">
              <a:rPr lang="fr-BE" smtClean="0"/>
              <a:t>15-05-26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4B2DE5F-6367-8AC7-3E17-099571E3A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8764D4-1E51-8457-165F-072E82A6D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A233-734C-4827-B103-689682FC91D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60295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412F38-E651-6BB3-011E-B14A5841E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D639250-8A17-0F00-A777-68FF3EFA3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D6614-3DD5-44F0-9086-60F0F22A8436}" type="datetimeFigureOut">
              <a:rPr lang="fr-BE" smtClean="0"/>
              <a:t>15-05-26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34BD42E-84F6-8E5A-CDE0-1BC112DCF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D189D80-CAC9-CBB8-1597-54698DB59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A233-734C-4827-B103-689682FC91D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45671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B865554-7987-FEF6-02AF-2D53735D2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D6614-3DD5-44F0-9086-60F0F22A8436}" type="datetimeFigureOut">
              <a:rPr lang="fr-BE" smtClean="0"/>
              <a:t>15-05-26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D5A8463-46EB-8FA8-A877-CF9AC0DD0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C82D379-E716-A956-CB5B-FBD1EC32B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A233-734C-4827-B103-689682FC91D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99826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EA29B6-3A35-5025-9174-084875920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75F881-627B-7867-0049-55D57D105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FF7363F-5FA8-6074-CF2E-23DF6A127C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CC6A7D0-ADAD-1B45-46CC-FA2BDEF3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D6614-3DD5-44F0-9086-60F0F22A8436}" type="datetimeFigureOut">
              <a:rPr lang="fr-BE" smtClean="0"/>
              <a:t>15-05-26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041AAEA-222E-E15F-6AEF-5ECE733FF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3352FC3-87F2-0AA2-C9A2-9EE4062A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A233-734C-4827-B103-689682FC91D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99620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8DBC4A-E83A-D196-7EE2-BF294AB3F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F7CDDDA-F6AD-6803-F851-C654B7AE5C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A15E4A6-A45B-D7A9-7A34-351D331B0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4415012-E1A8-FE7A-788B-C2960DADB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D6614-3DD5-44F0-9086-60F0F22A8436}" type="datetimeFigureOut">
              <a:rPr lang="fr-BE" smtClean="0"/>
              <a:t>15-05-26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F01A6E6-A95C-B4BF-F9F0-3F6462B37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499FDF9-72D4-3AA4-74C9-EE73B1D1F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4A233-734C-4827-B103-689682FC91D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94940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B73C601-C3CE-0853-FA68-A29CA52FB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6A8BE8B-4977-DAB9-C5AF-DB99744E0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CA0D62-FA9E-85D8-FAF3-48B0480542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1D6614-3DD5-44F0-9086-60F0F22A8436}" type="datetimeFigureOut">
              <a:rPr lang="fr-BE" smtClean="0"/>
              <a:t>15-05-26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7105836-8AC3-4B9D-85E1-CEE942EF55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4C7D586-C9D6-AF4B-E60E-DDB13B3007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F4A233-734C-4827-B103-689682FC91D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93895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allex.wallonie.be/eli/arrete/2022/07/07/2022033704" TargetMode="External"/><Relationship Id="rId2" Type="http://schemas.openxmlformats.org/officeDocument/2006/relationships/hyperlink" Target="https://wallex.wallonie.be/eli/loi-decret/2020/10/15/2020204339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energie.wallonie.be/home/energies-vertes/reseau-de-chaleur/organisation-du-marche-de-l-energie-thermique-et-des-reseaux-d-energie-thermique-en-wallonie.html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png"/><Relationship Id="rId4" Type="http://schemas.openxmlformats.org/officeDocument/2006/relationships/chart" Target="../charts/char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1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2090068" y="543036"/>
            <a:ext cx="5608590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67"/>
              </a:lnSpc>
            </a:pPr>
            <a:r>
              <a:rPr lang="fr-BE" sz="3334" b="1" noProof="0">
                <a:solidFill>
                  <a:srgbClr val="00214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Transition et patrimoine</a:t>
            </a:r>
          </a:p>
        </p:txBody>
      </p:sp>
      <p:sp>
        <p:nvSpPr>
          <p:cNvPr id="7" name="Freeform 7"/>
          <p:cNvSpPr/>
          <p:nvPr/>
        </p:nvSpPr>
        <p:spPr>
          <a:xfrm>
            <a:off x="8807211" y="378164"/>
            <a:ext cx="2925843" cy="313863"/>
          </a:xfrm>
          <a:custGeom>
            <a:avLst/>
            <a:gdLst/>
            <a:ahLst/>
            <a:cxnLst/>
            <a:rect l="l" t="t" r="r" b="b"/>
            <a:pathLst>
              <a:path w="4388765" h="470795">
                <a:moveTo>
                  <a:pt x="0" y="0"/>
                </a:moveTo>
                <a:lnTo>
                  <a:pt x="4388765" y="0"/>
                </a:lnTo>
                <a:lnTo>
                  <a:pt x="4388765" y="470795"/>
                </a:lnTo>
                <a:lnTo>
                  <a:pt x="0" y="4707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 sz="1200" noProof="0" dirty="0"/>
          </a:p>
        </p:txBody>
      </p:sp>
      <p:grpSp>
        <p:nvGrpSpPr>
          <p:cNvPr id="8" name="Group 8"/>
          <p:cNvGrpSpPr/>
          <p:nvPr/>
        </p:nvGrpSpPr>
        <p:grpSpPr>
          <a:xfrm>
            <a:off x="1058671" y="361982"/>
            <a:ext cx="784159" cy="78415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EA635"/>
            </a:solidFill>
          </p:spPr>
          <p:txBody>
            <a:bodyPr/>
            <a:lstStyle/>
            <a:p>
              <a:endParaRPr lang="fr-BE" sz="1200" noProof="0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56"/>
                </a:lnSpc>
              </a:pPr>
              <a:endParaRPr lang="fr-BE" sz="1200" noProof="0" dirty="0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274737" y="457875"/>
            <a:ext cx="352027" cy="612706"/>
          </a:xfrm>
          <a:custGeom>
            <a:avLst/>
            <a:gdLst/>
            <a:ahLst/>
            <a:cxnLst/>
            <a:rect l="l" t="t" r="r" b="b"/>
            <a:pathLst>
              <a:path w="528041" h="919059">
                <a:moveTo>
                  <a:pt x="0" y="0"/>
                </a:moveTo>
                <a:lnTo>
                  <a:pt x="528041" y="0"/>
                </a:lnTo>
                <a:lnTo>
                  <a:pt x="528041" y="919058"/>
                </a:lnTo>
                <a:lnTo>
                  <a:pt x="0" y="91905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 sz="1200" noProof="0" dirty="0"/>
          </a:p>
        </p:txBody>
      </p:sp>
      <p:grpSp>
        <p:nvGrpSpPr>
          <p:cNvPr id="14" name="Group 14"/>
          <p:cNvGrpSpPr/>
          <p:nvPr/>
        </p:nvGrpSpPr>
        <p:grpSpPr>
          <a:xfrm>
            <a:off x="1842829" y="1288664"/>
            <a:ext cx="5954151" cy="3461253"/>
            <a:chOff x="0" y="0"/>
            <a:chExt cx="9474198" cy="482941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474200" cy="4829429"/>
            </a:xfrm>
            <a:custGeom>
              <a:avLst/>
              <a:gdLst/>
              <a:ahLst/>
              <a:cxnLst/>
              <a:rect l="l" t="t" r="r" b="b"/>
              <a:pathLst>
                <a:path w="9474200" h="4829429">
                  <a:moveTo>
                    <a:pt x="0" y="0"/>
                  </a:moveTo>
                  <a:lnTo>
                    <a:pt x="9474200" y="0"/>
                  </a:lnTo>
                  <a:lnTo>
                    <a:pt x="9474200" y="4829429"/>
                  </a:lnTo>
                  <a:lnTo>
                    <a:pt x="0" y="48294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1333"/>
              </a:stretch>
            </a:blipFill>
          </p:spPr>
          <p:txBody>
            <a:bodyPr/>
            <a:lstStyle/>
            <a:p>
              <a:endParaRPr lang="fr-BE" sz="1200" noProof="0" dirty="0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6D731FB5-EB7F-69B7-996B-ED39C3F5A089}"/>
              </a:ext>
            </a:extLst>
          </p:cNvPr>
          <p:cNvSpPr txBox="1"/>
          <p:nvPr/>
        </p:nvSpPr>
        <p:spPr>
          <a:xfrm>
            <a:off x="783124" y="5153837"/>
            <a:ext cx="108449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fr-BE" sz="2400" b="1" noProof="0" dirty="0"/>
              <a:t>Réduire nos besoins / nos consommations  en alliant sobriété et efficacité</a:t>
            </a:r>
          </a:p>
          <a:p>
            <a:pPr marL="342900" indent="-342900">
              <a:buAutoNum type="arabicPeriod"/>
            </a:pPr>
            <a:r>
              <a:rPr lang="fr-BE" sz="2400" b="1" noProof="0" dirty="0"/>
              <a:t> Décarboner &amp; Migrer vers du vert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A899F74-55A1-9761-3EF3-CBB3910D5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A37A3-9802-4358-8C60-9F2FF21B8CA9}" type="slidenum">
              <a:rPr lang="fr-BE" smtClean="0"/>
              <a:t>1</a:t>
            </a:fld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7F4B9-34E8-C587-7F94-818B99F75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56D4EAE-6183-83E2-28EC-6A6EDC2604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choix du projet et alternatives possibles</a:t>
            </a:r>
          </a:p>
          <a:p>
            <a:r>
              <a:rPr lang="fr-FR" b="1" dirty="0"/>
              <a:t>besoins propres de l'UCL en chaleur et en électricité </a:t>
            </a:r>
          </a:p>
          <a:p>
            <a:r>
              <a:rPr lang="fr-FR" dirty="0"/>
              <a:t>poids des certificats verts dans le choix de la solution</a:t>
            </a:r>
          </a:p>
          <a:p>
            <a:r>
              <a:rPr lang="fr-FR" dirty="0"/>
              <a:t>utilisation de l'excédent / approvisionnement en cas de manquement</a:t>
            </a:r>
          </a:p>
          <a:p>
            <a:r>
              <a:rPr lang="fr-FR" dirty="0"/>
              <a:t>rendement énergétique et pertinence de la solution choisie</a:t>
            </a:r>
          </a:p>
          <a:p>
            <a:r>
              <a:rPr lang="fr-FR" dirty="0"/>
              <a:t>perspectives d'extension/de transition</a:t>
            </a:r>
          </a:p>
          <a:p>
            <a:r>
              <a:rPr lang="fr-FR" dirty="0"/>
              <a:t>ouverture vers le public : réseau de chaleur et communauté d'énergie</a:t>
            </a:r>
          </a:p>
        </p:txBody>
      </p:sp>
    </p:spTree>
    <p:extLst>
      <p:ext uri="{BB962C8B-B14F-4D97-AF65-F5344CB8AC3E}">
        <p14:creationId xmlns:p14="http://schemas.microsoft.com/office/powerpoint/2010/main" val="2577939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8C769-B32E-F3B1-27B8-B26BEB736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0F080C0-A37F-466C-0ECA-C24A1FCD84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45 GWh de chaleur (~100% chaleur de la centrale)</a:t>
            </a:r>
          </a:p>
          <a:p>
            <a:pPr lvl="1"/>
            <a:r>
              <a:rPr lang="fr-FR" dirty="0"/>
              <a:t>Décroissance attendue de 2% par an</a:t>
            </a:r>
          </a:p>
          <a:p>
            <a:endParaRPr lang="fr-FR" dirty="0"/>
          </a:p>
          <a:p>
            <a:r>
              <a:rPr lang="fr-FR" dirty="0"/>
              <a:t>25 GWh électricité (~50% élec centrale)</a:t>
            </a:r>
          </a:p>
          <a:p>
            <a:pPr lvl="1"/>
            <a:r>
              <a:rPr lang="fr-FR" dirty="0"/>
              <a:t>PPA pour site de </a:t>
            </a:r>
            <a:r>
              <a:rPr lang="fr-FR" dirty="0" err="1"/>
              <a:t>Woluwé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5507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ADFD5-2782-CF1A-5F1E-1119EE663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2F59090-AABF-B9ED-39DD-50DF4106CA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choix du projet et alternatives possibles</a:t>
            </a:r>
          </a:p>
          <a:p>
            <a:r>
              <a:rPr lang="fr-FR" dirty="0"/>
              <a:t>besoins propres de l'UCL en chaleur et en électricité </a:t>
            </a:r>
          </a:p>
          <a:p>
            <a:r>
              <a:rPr lang="fr-FR" b="1" dirty="0"/>
              <a:t>poids des certificats verts dans le choix de la solution</a:t>
            </a:r>
          </a:p>
          <a:p>
            <a:r>
              <a:rPr lang="fr-FR" dirty="0"/>
              <a:t>utilisation de l'excédent / approvisionnement en cas de manquement</a:t>
            </a:r>
          </a:p>
          <a:p>
            <a:r>
              <a:rPr lang="fr-FR" dirty="0"/>
              <a:t>rendement énergétique et pertinence de la solution choisie</a:t>
            </a:r>
          </a:p>
          <a:p>
            <a:r>
              <a:rPr lang="fr-FR" dirty="0"/>
              <a:t>perspectives d'extension/de transition</a:t>
            </a:r>
          </a:p>
          <a:p>
            <a:r>
              <a:rPr lang="fr-FR" dirty="0"/>
              <a:t>ouverture vers le public : réseau de chaleur et communauté d'énergie</a:t>
            </a:r>
          </a:p>
        </p:txBody>
      </p:sp>
    </p:spTree>
    <p:extLst>
      <p:ext uri="{BB962C8B-B14F-4D97-AF65-F5344CB8AC3E}">
        <p14:creationId xmlns:p14="http://schemas.microsoft.com/office/powerpoint/2010/main" val="3800051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FA499-6015-1F2B-2A2C-7B719FBBE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6A78BB9-1033-281F-BA19-62A4CCA352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Certificats verts permettent la réalisation du projet</a:t>
            </a:r>
          </a:p>
          <a:p>
            <a:r>
              <a:rPr lang="fr-FR" dirty="0"/>
              <a:t>Business plan et comptes sont confidentiels (procédure marché public)</a:t>
            </a:r>
          </a:p>
        </p:txBody>
      </p:sp>
    </p:spTree>
    <p:extLst>
      <p:ext uri="{BB962C8B-B14F-4D97-AF65-F5344CB8AC3E}">
        <p14:creationId xmlns:p14="http://schemas.microsoft.com/office/powerpoint/2010/main" val="1796759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B471F-E834-8F03-DAB0-2EB3DA3BD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A2F0317-A9AC-7BA0-EEA9-4F9E29D839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choix du projet et alternatives possibles</a:t>
            </a:r>
          </a:p>
          <a:p>
            <a:r>
              <a:rPr lang="fr-FR" dirty="0"/>
              <a:t>besoins propres de l'UCL en chaleur et en électricité </a:t>
            </a:r>
          </a:p>
          <a:p>
            <a:r>
              <a:rPr lang="fr-FR" dirty="0"/>
              <a:t>poids des certificats verts dans le choix de la solution</a:t>
            </a:r>
          </a:p>
          <a:p>
            <a:r>
              <a:rPr lang="fr-FR" b="1" dirty="0"/>
              <a:t>utilisation de l'excédent / approvisionnement en cas de manquement</a:t>
            </a:r>
          </a:p>
          <a:p>
            <a:r>
              <a:rPr lang="fr-FR" dirty="0"/>
              <a:t>rendement énergétique et pertinence de la solution choisie</a:t>
            </a:r>
          </a:p>
          <a:p>
            <a:r>
              <a:rPr lang="fr-FR" dirty="0"/>
              <a:t>perspectives d'extension/de transition</a:t>
            </a:r>
          </a:p>
          <a:p>
            <a:r>
              <a:rPr lang="fr-FR" dirty="0"/>
              <a:t>ouverture vers le public : réseau de chaleur et communauté d'énergie</a:t>
            </a:r>
          </a:p>
        </p:txBody>
      </p:sp>
    </p:spTree>
    <p:extLst>
      <p:ext uri="{BB962C8B-B14F-4D97-AF65-F5344CB8AC3E}">
        <p14:creationId xmlns:p14="http://schemas.microsoft.com/office/powerpoint/2010/main" val="1762579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89352-FE2E-BEAE-747A-92472DF48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87C8521-2A85-98DD-F317-286170FB85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Manquement : UCLouvain garde éléments de chaufferie </a:t>
            </a:r>
            <a:br>
              <a:rPr lang="fr-FR" dirty="0"/>
            </a:br>
            <a:r>
              <a:rPr lang="fr-FR" dirty="0"/>
              <a:t>(panne et maintenances programmées)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Excédent : Vente par </a:t>
            </a:r>
            <a:r>
              <a:rPr lang="fr-FR" dirty="0" err="1"/>
              <a:t>Idex</a:t>
            </a:r>
            <a:r>
              <a:rPr lang="fr-FR" dirty="0"/>
              <a:t> sans intervention de l’UCLouvain</a:t>
            </a:r>
          </a:p>
        </p:txBody>
      </p:sp>
    </p:spTree>
    <p:extLst>
      <p:ext uri="{BB962C8B-B14F-4D97-AF65-F5344CB8AC3E}">
        <p14:creationId xmlns:p14="http://schemas.microsoft.com/office/powerpoint/2010/main" val="1823767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2CBA2-95C7-70A2-4BFC-8262A11BB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6D6D36A-C131-A871-A5D6-371FC60C5C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choix du projet et alternatives possibles</a:t>
            </a:r>
          </a:p>
          <a:p>
            <a:r>
              <a:rPr lang="fr-FR" dirty="0"/>
              <a:t>besoins propres de l'UCL en chaleur et en électricité </a:t>
            </a:r>
          </a:p>
          <a:p>
            <a:r>
              <a:rPr lang="fr-FR" dirty="0"/>
              <a:t>poids des certificats verts dans le choix de la solution</a:t>
            </a:r>
          </a:p>
          <a:p>
            <a:r>
              <a:rPr lang="fr-FR" dirty="0"/>
              <a:t>utilisation de l'excédent / approvisionnement en cas de manquement</a:t>
            </a:r>
          </a:p>
          <a:p>
            <a:r>
              <a:rPr lang="fr-FR" b="1" dirty="0"/>
              <a:t>rendement énergétique et pertinence de la solution choisie</a:t>
            </a:r>
          </a:p>
          <a:p>
            <a:r>
              <a:rPr lang="fr-FR" dirty="0"/>
              <a:t>perspectives d'extension/de transition</a:t>
            </a:r>
          </a:p>
          <a:p>
            <a:r>
              <a:rPr lang="fr-FR" dirty="0"/>
              <a:t>ouverture vers le public : réseau de chaleur et communauté d'énergie</a:t>
            </a:r>
          </a:p>
        </p:txBody>
      </p:sp>
    </p:spTree>
    <p:extLst>
      <p:ext uri="{BB962C8B-B14F-4D97-AF65-F5344CB8AC3E}">
        <p14:creationId xmlns:p14="http://schemas.microsoft.com/office/powerpoint/2010/main" val="2826077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05E1A-7206-FD70-6FB9-77178C7FA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9956E63-277F-A720-3E19-EC61EECDE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755" y="1180214"/>
            <a:ext cx="8551175" cy="501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5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01520-D2D8-D98D-C4D1-1FD15DD9E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BA0B3A3-DC58-9E3D-8EA6-03DA5B5645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choix du projet et alternatives possibles</a:t>
            </a:r>
          </a:p>
          <a:p>
            <a:r>
              <a:rPr lang="fr-FR" dirty="0"/>
              <a:t>besoins propres de l'UCL en chaleur et en électricité </a:t>
            </a:r>
          </a:p>
          <a:p>
            <a:r>
              <a:rPr lang="fr-FR" dirty="0"/>
              <a:t>poids des certificats verts dans le choix de la solution</a:t>
            </a:r>
          </a:p>
          <a:p>
            <a:r>
              <a:rPr lang="fr-FR" dirty="0"/>
              <a:t>utilisation de l'excédent / approvisionnement en cas de manquement</a:t>
            </a:r>
          </a:p>
          <a:p>
            <a:r>
              <a:rPr lang="fr-FR" dirty="0"/>
              <a:t>rendement énergétique et pertinence de la solution choisie</a:t>
            </a:r>
          </a:p>
          <a:p>
            <a:r>
              <a:rPr lang="fr-FR" b="1" dirty="0"/>
              <a:t>perspectives d'extension/de transition</a:t>
            </a:r>
          </a:p>
          <a:p>
            <a:r>
              <a:rPr lang="fr-FR" dirty="0"/>
              <a:t>ouverture vers le public : réseau de chaleur et communauté d'énergie</a:t>
            </a:r>
          </a:p>
        </p:txBody>
      </p:sp>
    </p:spTree>
    <p:extLst>
      <p:ext uri="{BB962C8B-B14F-4D97-AF65-F5344CB8AC3E}">
        <p14:creationId xmlns:p14="http://schemas.microsoft.com/office/powerpoint/2010/main" val="2146143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08AC9-9D6F-7D33-0470-F8AE75E61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8EEF70A-FD13-65DF-1985-21F2D9C18D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Collaboration </a:t>
            </a:r>
            <a:r>
              <a:rPr lang="fr-FR" dirty="0" err="1"/>
              <a:t>UClouvain</a:t>
            </a:r>
            <a:r>
              <a:rPr lang="fr-FR" dirty="0"/>
              <a:t> / </a:t>
            </a:r>
            <a:r>
              <a:rPr lang="fr-FR" dirty="0" err="1"/>
              <a:t>Idex</a:t>
            </a:r>
            <a:r>
              <a:rPr lang="fr-FR" dirty="0"/>
              <a:t> GBES pour 20 ans</a:t>
            </a:r>
            <a:br>
              <a:rPr lang="fr-FR" dirty="0"/>
            </a:br>
            <a:r>
              <a:rPr lang="fr-FR" dirty="0"/>
              <a:t>(+5 optionnels)</a:t>
            </a:r>
          </a:p>
          <a:p>
            <a:endParaRPr lang="fr-FR" dirty="0"/>
          </a:p>
          <a:p>
            <a:r>
              <a:rPr lang="fr-FR" dirty="0"/>
              <a:t>But explicite de l’UCLouvain à se passer de combustion</a:t>
            </a:r>
          </a:p>
        </p:txBody>
      </p:sp>
    </p:spTree>
    <p:extLst>
      <p:ext uri="{BB962C8B-B14F-4D97-AF65-F5344CB8AC3E}">
        <p14:creationId xmlns:p14="http://schemas.microsoft.com/office/powerpoint/2010/main" val="3262912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58670" y="580838"/>
            <a:ext cx="4181136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67"/>
              </a:lnSpc>
            </a:pPr>
            <a:r>
              <a:rPr lang="fr-BE" sz="3334" b="1" noProof="0" dirty="0">
                <a:solidFill>
                  <a:srgbClr val="00214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Bilan carbone</a:t>
            </a:r>
          </a:p>
        </p:txBody>
      </p:sp>
      <p:sp>
        <p:nvSpPr>
          <p:cNvPr id="5" name="Freeform 5"/>
          <p:cNvSpPr/>
          <p:nvPr/>
        </p:nvSpPr>
        <p:spPr>
          <a:xfrm>
            <a:off x="8807211" y="368332"/>
            <a:ext cx="2925843" cy="313863"/>
          </a:xfrm>
          <a:custGeom>
            <a:avLst/>
            <a:gdLst/>
            <a:ahLst/>
            <a:cxnLst/>
            <a:rect l="l" t="t" r="r" b="b"/>
            <a:pathLst>
              <a:path w="4388765" h="470795">
                <a:moveTo>
                  <a:pt x="0" y="0"/>
                </a:moveTo>
                <a:lnTo>
                  <a:pt x="4388765" y="0"/>
                </a:lnTo>
                <a:lnTo>
                  <a:pt x="4388765" y="470795"/>
                </a:lnTo>
                <a:lnTo>
                  <a:pt x="0" y="4707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 sz="1200" noProof="0" dirty="0"/>
          </a:p>
        </p:txBody>
      </p:sp>
      <p:pic>
        <p:nvPicPr>
          <p:cNvPr id="7" name="Image 6" descr="Une image contenant texte, capture d’écran, Police, diagramme&#10;&#10;Le contenu généré par l’IA peut être incorrect.">
            <a:extLst>
              <a:ext uri="{FF2B5EF4-FFF2-40B4-BE49-F238E27FC236}">
                <a16:creationId xmlns:a16="http://schemas.microsoft.com/office/drawing/2014/main" id="{C97477B8-E3A6-EFB1-127F-7A1E4F26B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1268136"/>
            <a:ext cx="9550400" cy="5292289"/>
          </a:xfrm>
          <a:prstGeom prst="rect">
            <a:avLst/>
          </a:prstGeom>
        </p:spPr>
      </p:pic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D3B78D3-9B02-2406-8F09-6E33E0A2E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A37A3-9802-4358-8C60-9F2FF21B8CA9}" type="slidenum">
              <a:rPr lang="fr-BE" smtClean="0"/>
              <a:t>2</a:t>
            </a:fld>
            <a:endParaRPr lang="fr-BE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4763077-FC2E-6F13-3B95-F068DB134D33}"/>
              </a:ext>
            </a:extLst>
          </p:cNvPr>
          <p:cNvSpPr/>
          <p:nvPr/>
        </p:nvSpPr>
        <p:spPr>
          <a:xfrm>
            <a:off x="4444181" y="2723535"/>
            <a:ext cx="1425677" cy="33331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170A3-1D0B-B2BC-A047-75A350E19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5132B14-94B4-0C7C-65CE-B1D970D4C4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choix du projet et alternatives possibles</a:t>
            </a:r>
          </a:p>
          <a:p>
            <a:r>
              <a:rPr lang="fr-FR" dirty="0"/>
              <a:t>besoins propres de l'UCL en chaleur et en électricité </a:t>
            </a:r>
          </a:p>
          <a:p>
            <a:r>
              <a:rPr lang="fr-FR" dirty="0"/>
              <a:t>poids des certificats verts dans le choix de la solution</a:t>
            </a:r>
          </a:p>
          <a:p>
            <a:r>
              <a:rPr lang="fr-FR" dirty="0"/>
              <a:t>utilisation de l'excédent / approvisionnement en cas de manquement</a:t>
            </a:r>
          </a:p>
          <a:p>
            <a:r>
              <a:rPr lang="fr-FR" dirty="0"/>
              <a:t>rendement énergétique et pertinence de la solution choisie</a:t>
            </a:r>
          </a:p>
          <a:p>
            <a:r>
              <a:rPr lang="fr-FR" dirty="0"/>
              <a:t>perspectives d'extension/de transition</a:t>
            </a:r>
          </a:p>
          <a:p>
            <a:r>
              <a:rPr lang="fr-FR" b="1" dirty="0"/>
              <a:t>ouverture vers le public : réseau de chaleur et communauté d'énergie</a:t>
            </a:r>
          </a:p>
        </p:txBody>
      </p:sp>
    </p:spTree>
    <p:extLst>
      <p:ext uri="{BB962C8B-B14F-4D97-AF65-F5344CB8AC3E}">
        <p14:creationId xmlns:p14="http://schemas.microsoft.com/office/powerpoint/2010/main" val="2269253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C9874-7ADB-3A8B-43E1-748FC412F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AADD9E6-F22A-816E-7068-4F61A288FF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Ouverture vers le public : </a:t>
            </a:r>
          </a:p>
          <a:p>
            <a:pPr lvl="1"/>
            <a:r>
              <a:rPr lang="fr-FR" dirty="0"/>
              <a:t>Décret Wallon: </a:t>
            </a:r>
            <a:r>
              <a:rPr lang="fr-FR" dirty="0">
                <a:hlinkClick r:id="rId2"/>
              </a:rPr>
              <a:t>https://wallex.wallonie.be/eli/loi-decret/2020/10/15/2020204339</a:t>
            </a:r>
            <a:endParaRPr lang="fr-FR" dirty="0"/>
          </a:p>
          <a:p>
            <a:pPr lvl="1"/>
            <a:r>
              <a:rPr lang="fr-FR" dirty="0"/>
              <a:t>Arrêté d’exécution : </a:t>
            </a:r>
            <a:r>
              <a:rPr lang="fr-FR" dirty="0">
                <a:hlinkClick r:id="rId3"/>
              </a:rPr>
              <a:t>https://wallex.wallonie.be/eli/arrete/2022/07/07/2022033704</a:t>
            </a:r>
            <a:endParaRPr lang="fr-FR" dirty="0"/>
          </a:p>
          <a:p>
            <a:pPr lvl="1"/>
            <a:r>
              <a:rPr lang="fr-FR" dirty="0"/>
              <a:t>Infos détaillées: </a:t>
            </a:r>
            <a:r>
              <a:rPr lang="fr-FR" dirty="0">
                <a:hlinkClick r:id="rId4"/>
              </a:rPr>
              <a:t>https://energie.wallonie.be/home/energies-vertes/reseau-de-chaleur/organisation-du-marche-de-l-energie-thermique-et-des-reseaux-d-energie-thermique-en-wallonie.html</a:t>
            </a:r>
            <a:endParaRPr lang="fr-FR" dirty="0"/>
          </a:p>
          <a:p>
            <a:r>
              <a:rPr lang="fr-FR" dirty="0"/>
              <a:t>Communauté d’énergie :</a:t>
            </a:r>
          </a:p>
          <a:p>
            <a:pPr lvl="1"/>
            <a:r>
              <a:rPr lang="fr-FR" dirty="0"/>
              <a:t>Très peu en Wallonie, réglementairement compliqué et pas rentable. </a:t>
            </a:r>
          </a:p>
        </p:txBody>
      </p:sp>
    </p:spTree>
    <p:extLst>
      <p:ext uri="{BB962C8B-B14F-4D97-AF65-F5344CB8AC3E}">
        <p14:creationId xmlns:p14="http://schemas.microsoft.com/office/powerpoint/2010/main" val="4185227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1A947-2866-4B45-BC75-85203FA0F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372" y="1959655"/>
            <a:ext cx="7759257" cy="1323733"/>
          </a:xfrm>
        </p:spPr>
        <p:txBody>
          <a:bodyPr anchor="t">
            <a:noAutofit/>
          </a:bodyPr>
          <a:lstStyle/>
          <a:p>
            <a:r>
              <a:rPr lang="fr-BE" sz="4800" noProof="0" dirty="0"/>
              <a:t>La filière biomasse et son usage énergétique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60B738-21AA-4043-9B75-AC01AA01F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0963" y="3642852"/>
            <a:ext cx="6450075" cy="791062"/>
          </a:xfrm>
        </p:spPr>
        <p:txBody>
          <a:bodyPr>
            <a:normAutofit fontScale="92500" lnSpcReduction="10000"/>
          </a:bodyPr>
          <a:lstStyle/>
          <a:p>
            <a:r>
              <a:rPr lang="fr-BE" noProof="0" dirty="0"/>
              <a:t>Assemblée citoyenne – Projet cogénération MSG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E618D14-FFD4-0980-6EA9-BCD5F5704D16}"/>
              </a:ext>
            </a:extLst>
          </p:cNvPr>
          <p:cNvSpPr txBox="1">
            <a:spLocks/>
          </p:cNvSpPr>
          <p:nvPr/>
        </p:nvSpPr>
        <p:spPr>
          <a:xfrm>
            <a:off x="2870962" y="6117111"/>
            <a:ext cx="6450075" cy="673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0" kern="1200">
                <a:solidFill>
                  <a:schemeClr val="bg1">
                    <a:lumMod val="75000"/>
                  </a:schemeClr>
                </a:solidFill>
                <a:latin typeface="Montserrat Medium" panose="000006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tillium Web" panose="000005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tillium Web" panose="000005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Titillium Web" panose="000005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Titillium Web" panose="00000500000000000000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800" noProof="0" dirty="0"/>
              <a:t>Jérémie Geelen – Market Intelligence Director – Bioenergy Europe</a:t>
            </a:r>
          </a:p>
        </p:txBody>
      </p:sp>
    </p:spTree>
    <p:extLst>
      <p:ext uri="{BB962C8B-B14F-4D97-AF65-F5344CB8AC3E}">
        <p14:creationId xmlns:p14="http://schemas.microsoft.com/office/powerpoint/2010/main" val="39516588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7CBAF-F135-1279-2F89-E3A2293DD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212A49-A390-9F25-830E-77E0D6298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02" y="148577"/>
            <a:ext cx="10515600" cy="557314"/>
          </a:xfrm>
        </p:spPr>
        <p:txBody>
          <a:bodyPr/>
          <a:lstStyle/>
          <a:p>
            <a:r>
              <a:rPr lang="fr-BE" b="0" noProof="0" dirty="0"/>
              <a:t>Au programme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ADA40E-5005-687D-60A1-B724C33C063C}"/>
              </a:ext>
            </a:extLst>
          </p:cNvPr>
          <p:cNvSpPr txBox="1"/>
          <p:nvPr/>
        </p:nvSpPr>
        <p:spPr>
          <a:xfrm>
            <a:off x="269778" y="1673352"/>
            <a:ext cx="11128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fr-BE" sz="3200" b="1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Contexte général de la bioénergie et son importance dans le mix énergétique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0D230A-FC74-5D36-8DD1-80719C03135B}"/>
              </a:ext>
            </a:extLst>
          </p:cNvPr>
          <p:cNvSpPr txBox="1"/>
          <p:nvPr/>
        </p:nvSpPr>
        <p:spPr>
          <a:xfrm>
            <a:off x="269778" y="3380232"/>
            <a:ext cx="11128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+mj-lt"/>
              <a:buAutoNum type="romanUcPeriod" startAt="2"/>
            </a:pPr>
            <a:r>
              <a:rPr lang="fr-BE" sz="3200" b="1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Impact climatique de la bioénergie, quid des émissions?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CCC3A6-3FDE-FCA8-D6B3-8CC3B284F72F}"/>
              </a:ext>
            </a:extLst>
          </p:cNvPr>
          <p:cNvSpPr txBox="1"/>
          <p:nvPr/>
        </p:nvSpPr>
        <p:spPr>
          <a:xfrm>
            <a:off x="269778" y="4594669"/>
            <a:ext cx="11128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+mj-lt"/>
              <a:buAutoNum type="romanUcPeriod" startAt="3"/>
            </a:pPr>
            <a:r>
              <a:rPr lang="fr-BE" sz="3200" b="1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Classification de la matière première concernée par le projet et quantification</a:t>
            </a:r>
          </a:p>
        </p:txBody>
      </p:sp>
    </p:spTree>
    <p:extLst>
      <p:ext uri="{BB962C8B-B14F-4D97-AF65-F5344CB8AC3E}">
        <p14:creationId xmlns:p14="http://schemas.microsoft.com/office/powerpoint/2010/main" val="162228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E7336-B239-A3B2-C50A-BE065002E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31ADA6E-CBD1-F22A-61E4-C9BDC4B48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02" y="148577"/>
            <a:ext cx="10515600" cy="557314"/>
          </a:xfrm>
        </p:spPr>
        <p:txBody>
          <a:bodyPr/>
          <a:lstStyle/>
          <a:p>
            <a:r>
              <a:rPr lang="fr-BE" b="0" noProof="0" dirty="0"/>
              <a:t>Au programme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1C2259-A824-EFE9-AC5C-20AA692114F0}"/>
              </a:ext>
            </a:extLst>
          </p:cNvPr>
          <p:cNvSpPr txBox="1"/>
          <p:nvPr/>
        </p:nvSpPr>
        <p:spPr>
          <a:xfrm>
            <a:off x="269778" y="1673352"/>
            <a:ext cx="11128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fr-BE" sz="3200" b="1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Contexte général de la bioénergie et son importance dans le mix énergétique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5C3923-44FD-1C8F-BE28-ECFF583C30B5}"/>
              </a:ext>
            </a:extLst>
          </p:cNvPr>
          <p:cNvSpPr txBox="1"/>
          <p:nvPr/>
        </p:nvSpPr>
        <p:spPr>
          <a:xfrm>
            <a:off x="269778" y="3380232"/>
            <a:ext cx="11128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+mj-lt"/>
              <a:buAutoNum type="romanUcPeriod" startAt="2"/>
            </a:pPr>
            <a:r>
              <a:rPr lang="fr-BE" sz="3200" b="1" noProof="0" dirty="0">
                <a:solidFill>
                  <a:schemeClr val="bg1">
                    <a:lumMod val="75000"/>
                  </a:schemeClr>
                </a:solidFill>
                <a:latin typeface="Titillium Web" panose="00000500000000000000" pitchFamily="2" charset="0"/>
              </a:rPr>
              <a:t>Impact climatique de la bioénergie, quid des émissions?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32088C-D8D0-5803-23F9-CD78FADEBEA8}"/>
              </a:ext>
            </a:extLst>
          </p:cNvPr>
          <p:cNvSpPr txBox="1"/>
          <p:nvPr/>
        </p:nvSpPr>
        <p:spPr>
          <a:xfrm>
            <a:off x="269778" y="4594669"/>
            <a:ext cx="11128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+mj-lt"/>
              <a:buAutoNum type="romanUcPeriod" startAt="3"/>
            </a:pPr>
            <a:r>
              <a:rPr lang="fr-BE" sz="3200" b="1" noProof="0" dirty="0">
                <a:solidFill>
                  <a:schemeClr val="bg1">
                    <a:lumMod val="75000"/>
                  </a:schemeClr>
                </a:solidFill>
                <a:latin typeface="Titillium Web" panose="00000500000000000000" pitchFamily="2" charset="0"/>
              </a:rPr>
              <a:t>Classification de la matière première concernée par le projet et quantification</a:t>
            </a:r>
          </a:p>
        </p:txBody>
      </p:sp>
    </p:spTree>
    <p:extLst>
      <p:ext uri="{BB962C8B-B14F-4D97-AF65-F5344CB8AC3E}">
        <p14:creationId xmlns:p14="http://schemas.microsoft.com/office/powerpoint/2010/main" val="3679589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863825-1065-099B-1C55-26CB42A6D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02" y="148577"/>
            <a:ext cx="10515600" cy="557314"/>
          </a:xfrm>
        </p:spPr>
        <p:txBody>
          <a:bodyPr/>
          <a:lstStyle/>
          <a:p>
            <a:r>
              <a:rPr lang="fr-BE" b="0" noProof="0" dirty="0"/>
              <a:t>Contexte général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4C5675-6AE1-EE87-06A9-0D19A04C5983}"/>
              </a:ext>
            </a:extLst>
          </p:cNvPr>
          <p:cNvSpPr txBox="1"/>
          <p:nvPr/>
        </p:nvSpPr>
        <p:spPr>
          <a:xfrm>
            <a:off x="252984" y="1179576"/>
            <a:ext cx="119390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b="1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Bioénergie</a:t>
            </a:r>
            <a:r>
              <a:rPr lang="fr-BE" sz="3200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 : énergie produite à partir de matière organique d’origine biologique (appelée </a:t>
            </a:r>
            <a:r>
              <a:rPr lang="fr-BE" sz="3200" b="1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biomasse</a:t>
            </a:r>
            <a:r>
              <a:rPr lang="fr-BE" sz="3200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)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3DD84D3B-8A29-9242-196B-1E9E5A1236AF}"/>
              </a:ext>
            </a:extLst>
          </p:cNvPr>
          <p:cNvSpPr/>
          <p:nvPr/>
        </p:nvSpPr>
        <p:spPr>
          <a:xfrm>
            <a:off x="391669" y="6272487"/>
            <a:ext cx="2679192" cy="369332"/>
          </a:xfrm>
          <a:prstGeom prst="rightArrow">
            <a:avLst/>
          </a:prstGeom>
          <a:solidFill>
            <a:srgbClr val="27324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119092-4F6D-A14A-6494-2E87987F60A6}"/>
              </a:ext>
            </a:extLst>
          </p:cNvPr>
          <p:cNvSpPr txBox="1"/>
          <p:nvPr/>
        </p:nvSpPr>
        <p:spPr>
          <a:xfrm>
            <a:off x="3289954" y="6164766"/>
            <a:ext cx="7170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b="1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Grande variabilité et usages multiples!</a:t>
            </a:r>
            <a:endParaRPr lang="fr-BE" sz="3200" noProof="0" dirty="0">
              <a:solidFill>
                <a:srgbClr val="27324E"/>
              </a:solidFill>
              <a:latin typeface="Titillium Web" panose="00000500000000000000" pitchFamily="2" charset="0"/>
            </a:endParaRPr>
          </a:p>
        </p:txBody>
      </p:sp>
      <p:pic>
        <p:nvPicPr>
          <p:cNvPr id="1026" name="Picture 2" descr="Comment bien stocker son bois de chauffage ? - HASE France">
            <a:extLst>
              <a:ext uri="{FF2B5EF4-FFF2-40B4-BE49-F238E27FC236}">
                <a16:creationId xmlns:a16="http://schemas.microsoft.com/office/drawing/2014/main" id="{947271FE-6358-DC4A-E056-BAFF4FD85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2" y="2450946"/>
            <a:ext cx="1729740" cy="114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ciure : définition et explications">
            <a:extLst>
              <a:ext uri="{FF2B5EF4-FFF2-40B4-BE49-F238E27FC236}">
                <a16:creationId xmlns:a16="http://schemas.microsoft.com/office/drawing/2014/main" id="{6C595C01-CC11-3480-C9B1-077A1195F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855" y="2378348"/>
            <a:ext cx="1619468" cy="121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ock de résidus de récolte pour la production du compost | Download  Scientific Diagram">
            <a:extLst>
              <a:ext uri="{FF2B5EF4-FFF2-40B4-BE49-F238E27FC236}">
                <a16:creationId xmlns:a16="http://schemas.microsoft.com/office/drawing/2014/main" id="{562D6B60-6DFA-F472-40B7-90A4ADB3D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621" y="2305375"/>
            <a:ext cx="1836995" cy="13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iscanthus giganteus (floridulus) | Vaste Planten De Swaef BV">
            <a:extLst>
              <a:ext uri="{FF2B5EF4-FFF2-40B4-BE49-F238E27FC236}">
                <a16:creationId xmlns:a16="http://schemas.microsoft.com/office/drawing/2014/main" id="{2F9FEAAC-9AB1-E7BB-8077-DAE7637B5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914" y="2273271"/>
            <a:ext cx="2165937" cy="144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iogest: Déchets organiques municipaux et industriels">
            <a:extLst>
              <a:ext uri="{FF2B5EF4-FFF2-40B4-BE49-F238E27FC236}">
                <a16:creationId xmlns:a16="http://schemas.microsoft.com/office/drawing/2014/main" id="{6F356D81-895E-DD25-A12C-AFACCF69A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49" y="4150940"/>
            <a:ext cx="2036645" cy="152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a collecte des encombrants - Ville d'Eaubonne">
            <a:extLst>
              <a:ext uri="{FF2B5EF4-FFF2-40B4-BE49-F238E27FC236}">
                <a16:creationId xmlns:a16="http://schemas.microsoft.com/office/drawing/2014/main" id="{DB975317-1982-179B-6E4B-7E4B2709F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954" y="4307382"/>
            <a:ext cx="2313524" cy="12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ollecte Des Déchets Organiques En Décharge Pour Le Compostage Image stock  - Image du écologique, compost: 215444737">
            <a:extLst>
              <a:ext uri="{FF2B5EF4-FFF2-40B4-BE49-F238E27FC236}">
                <a16:creationId xmlns:a16="http://schemas.microsoft.com/office/drawing/2014/main" id="{2FA96E5D-60A6-6DB9-ED8D-DD4A4438B4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78"/>
          <a:stretch>
            <a:fillRect/>
          </a:stretch>
        </p:blipFill>
        <p:spPr bwMode="auto">
          <a:xfrm>
            <a:off x="9349722" y="4370112"/>
            <a:ext cx="2258397" cy="121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omment recycler et valoriser les déchets de bois | Picardie Recup">
            <a:extLst>
              <a:ext uri="{FF2B5EF4-FFF2-40B4-BE49-F238E27FC236}">
                <a16:creationId xmlns:a16="http://schemas.microsoft.com/office/drawing/2014/main" id="{FFD0DEE0-8533-9848-ECE0-FF47E97A7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492" y="4145616"/>
            <a:ext cx="2313524" cy="154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6395A0-A50A-1232-D743-95DA8DDC31A0}"/>
              </a:ext>
            </a:extLst>
          </p:cNvPr>
          <p:cNvSpPr txBox="1"/>
          <p:nvPr/>
        </p:nvSpPr>
        <p:spPr>
          <a:xfrm>
            <a:off x="576102" y="3669527"/>
            <a:ext cx="196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i="1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Bois de chauffage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94C9FB-0CFA-313E-7ACB-182325C33417}"/>
              </a:ext>
            </a:extLst>
          </p:cNvPr>
          <p:cNvSpPr txBox="1"/>
          <p:nvPr/>
        </p:nvSpPr>
        <p:spPr>
          <a:xfrm>
            <a:off x="2917857" y="3627845"/>
            <a:ext cx="2746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i="1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Résidus de transformation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AB7B21-7BC1-A389-0A20-FDFDF2DAD0B8}"/>
              </a:ext>
            </a:extLst>
          </p:cNvPr>
          <p:cNvSpPr txBox="1"/>
          <p:nvPr/>
        </p:nvSpPr>
        <p:spPr>
          <a:xfrm>
            <a:off x="6222492" y="3682116"/>
            <a:ext cx="196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i="1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Résidus agricoles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3A7902-7FAA-AD28-DA7D-7E7AE520070F}"/>
              </a:ext>
            </a:extLst>
          </p:cNvPr>
          <p:cNvSpPr txBox="1"/>
          <p:nvPr/>
        </p:nvSpPr>
        <p:spPr>
          <a:xfrm>
            <a:off x="8993120" y="3713451"/>
            <a:ext cx="2313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i="1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Cultures énergétiques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0C5209-F957-35ED-6EE5-AB3E821222AF}"/>
              </a:ext>
            </a:extLst>
          </p:cNvPr>
          <p:cNvSpPr txBox="1"/>
          <p:nvPr/>
        </p:nvSpPr>
        <p:spPr>
          <a:xfrm>
            <a:off x="-2242" y="5421174"/>
            <a:ext cx="3125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i="1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Déchets organiques municipaux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B0C53E-EF84-0C11-30F1-050F6B622304}"/>
              </a:ext>
            </a:extLst>
          </p:cNvPr>
          <p:cNvSpPr txBox="1"/>
          <p:nvPr/>
        </p:nvSpPr>
        <p:spPr>
          <a:xfrm>
            <a:off x="3383571" y="5556878"/>
            <a:ext cx="2126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i="1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Bois de récupération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1DFDAE-CF91-4BA5-1836-302FF3CA98E7}"/>
              </a:ext>
            </a:extLst>
          </p:cNvPr>
          <p:cNvSpPr txBox="1"/>
          <p:nvPr/>
        </p:nvSpPr>
        <p:spPr>
          <a:xfrm>
            <a:off x="6409725" y="5697171"/>
            <a:ext cx="1924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i="1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Bois de démolition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A8ECA-2143-D65C-4A53-EE72C87707BE}"/>
              </a:ext>
            </a:extLst>
          </p:cNvPr>
          <p:cNvSpPr txBox="1"/>
          <p:nvPr/>
        </p:nvSpPr>
        <p:spPr>
          <a:xfrm>
            <a:off x="9004095" y="5599283"/>
            <a:ext cx="2954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i="1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Déchets organiques industriels</a:t>
            </a:r>
          </a:p>
        </p:txBody>
      </p:sp>
    </p:spTree>
    <p:extLst>
      <p:ext uri="{BB962C8B-B14F-4D97-AF65-F5344CB8AC3E}">
        <p14:creationId xmlns:p14="http://schemas.microsoft.com/office/powerpoint/2010/main" val="188668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" grpId="0"/>
      <p:bldP spid="3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B5C1908-BDE2-4A73-E42F-2591600E0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D29567-48DD-E836-1751-53464FF60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5168"/>
            <a:ext cx="12192000" cy="474766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0EEFDCB-FF60-DC0A-1F19-655672D3F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02" y="148577"/>
            <a:ext cx="10515600" cy="557314"/>
          </a:xfrm>
        </p:spPr>
        <p:txBody>
          <a:bodyPr/>
          <a:lstStyle/>
          <a:p>
            <a:r>
              <a:rPr lang="fr-BE" b="0" noProof="0" dirty="0"/>
              <a:t>Flux biomasse boisée en belgique</a:t>
            </a:r>
          </a:p>
        </p:txBody>
      </p:sp>
    </p:spTree>
    <p:extLst>
      <p:ext uri="{BB962C8B-B14F-4D97-AF65-F5344CB8AC3E}">
        <p14:creationId xmlns:p14="http://schemas.microsoft.com/office/powerpoint/2010/main" val="26732722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3FA70-4859-5B38-91B4-897C0BE63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48FC1835-E1F5-B671-9A51-3E45B5F56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02" y="148577"/>
            <a:ext cx="10515600" cy="557314"/>
          </a:xfrm>
        </p:spPr>
        <p:txBody>
          <a:bodyPr/>
          <a:lstStyle/>
          <a:p>
            <a:r>
              <a:rPr lang="fr-BE" b="0" noProof="0" dirty="0"/>
              <a:t>Contexte général – les usages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486385-DBA4-A1E2-D0F1-9972D7D5370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9606" y="3130625"/>
            <a:ext cx="1440000" cy="144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6673C5-4CAB-AF09-91EB-40D6752BF83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9606" y="5056980"/>
            <a:ext cx="1440000" cy="14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AD0CB7-28A3-3ACE-3611-1A599BA1952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9606" y="1198258"/>
            <a:ext cx="1440000" cy="144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9D21AB-359A-AACF-78D4-1DA612AA1F72}"/>
              </a:ext>
            </a:extLst>
          </p:cNvPr>
          <p:cNvSpPr txBox="1"/>
          <p:nvPr/>
        </p:nvSpPr>
        <p:spPr>
          <a:xfrm>
            <a:off x="2788920" y="1415283"/>
            <a:ext cx="4855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Chauffage domestique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Chaleur industrielle (haute T°)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Réseau de chaleur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355D23-0244-654B-9931-7F4643FF8877}"/>
              </a:ext>
            </a:extLst>
          </p:cNvPr>
          <p:cNvSpPr txBox="1"/>
          <p:nvPr/>
        </p:nvSpPr>
        <p:spPr>
          <a:xfrm>
            <a:off x="2788920" y="3686033"/>
            <a:ext cx="4855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Turbines à vapeur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618359-B113-E0DB-B780-20BD53A40C9E}"/>
              </a:ext>
            </a:extLst>
          </p:cNvPr>
          <p:cNvSpPr txBox="1"/>
          <p:nvPr/>
        </p:nvSpPr>
        <p:spPr>
          <a:xfrm>
            <a:off x="2788920" y="4992150"/>
            <a:ext cx="4855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Biodiesel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Bioéthanol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SAF (fuel d’aviation)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400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Fuels maritimes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E8108D8C-6E6C-6E9D-5697-D7A0E0B19261}"/>
              </a:ext>
            </a:extLst>
          </p:cNvPr>
          <p:cNvSpPr/>
          <p:nvPr/>
        </p:nvSpPr>
        <p:spPr>
          <a:xfrm>
            <a:off x="7159752" y="1198257"/>
            <a:ext cx="685800" cy="3372368"/>
          </a:xfrm>
          <a:prstGeom prst="rightBrace">
            <a:avLst/>
          </a:prstGeom>
          <a:ln w="38100">
            <a:solidFill>
              <a:srgbClr val="2732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D5A8F7-DB14-4280-5B2C-0AAB0CD9C8C1}"/>
              </a:ext>
            </a:extLst>
          </p:cNvPr>
          <p:cNvSpPr txBox="1"/>
          <p:nvPr/>
        </p:nvSpPr>
        <p:spPr>
          <a:xfrm>
            <a:off x="8165592" y="2589048"/>
            <a:ext cx="308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b="1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COGENERATION</a:t>
            </a:r>
          </a:p>
        </p:txBody>
      </p:sp>
    </p:spTree>
    <p:extLst>
      <p:ext uri="{BB962C8B-B14F-4D97-AF65-F5344CB8AC3E}">
        <p14:creationId xmlns:p14="http://schemas.microsoft.com/office/powerpoint/2010/main" val="92865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270B9-7292-CE8E-F203-D6BF2EEEC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F7756B6B-A5E3-163F-BFCD-3DE698165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02" y="148577"/>
            <a:ext cx="10515600" cy="557314"/>
          </a:xfrm>
        </p:spPr>
        <p:txBody>
          <a:bodyPr/>
          <a:lstStyle/>
          <a:p>
            <a:r>
              <a:rPr lang="fr-BE" b="0" noProof="0" dirty="0"/>
              <a:t>Contexte général – quantification EU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BD7318F-1D84-05D6-DA7D-42552FFF3D1B}"/>
              </a:ext>
            </a:extLst>
          </p:cNvPr>
          <p:cNvGraphicFramePr>
            <a:graphicFrameLocks/>
          </p:cNvGraphicFramePr>
          <p:nvPr/>
        </p:nvGraphicFramePr>
        <p:xfrm>
          <a:off x="256868" y="1182129"/>
          <a:ext cx="6409108" cy="554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B7C6AA-E72D-8F9E-6DF8-1352BEDCCACA}"/>
              </a:ext>
            </a:extLst>
          </p:cNvPr>
          <p:cNvGraphicFramePr>
            <a:graphicFrameLocks/>
          </p:cNvGraphicFramePr>
          <p:nvPr/>
        </p:nvGraphicFramePr>
        <p:xfrm>
          <a:off x="7370064" y="1276563"/>
          <a:ext cx="4428000" cy="453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097D563-803D-3D74-2F19-DB3AB4F7AF5A}"/>
              </a:ext>
            </a:extLst>
          </p:cNvPr>
          <p:cNvCxnSpPr/>
          <p:nvPr/>
        </p:nvCxnSpPr>
        <p:spPr>
          <a:xfrm flipV="1">
            <a:off x="1152144" y="1035826"/>
            <a:ext cx="4943856" cy="2029968"/>
          </a:xfrm>
          <a:prstGeom prst="straightConnector1">
            <a:avLst/>
          </a:prstGeom>
          <a:ln w="38100">
            <a:solidFill>
              <a:srgbClr val="D9E1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13BF5B6-D26D-B9C9-6BD6-614388180FE0}"/>
              </a:ext>
            </a:extLst>
          </p:cNvPr>
          <p:cNvSpPr txBox="1"/>
          <p:nvPr/>
        </p:nvSpPr>
        <p:spPr>
          <a:xfrm rot="20242396">
            <a:off x="2679192" y="1730770"/>
            <a:ext cx="896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noProof="0" dirty="0">
                <a:solidFill>
                  <a:srgbClr val="D9E1F2"/>
                </a:solidFill>
              </a:rPr>
              <a:t>x2,8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9F5E11C-8DF0-CC66-3978-8EE0D4C0EF07}"/>
              </a:ext>
            </a:extLst>
          </p:cNvPr>
          <p:cNvCxnSpPr/>
          <p:nvPr/>
        </p:nvCxnSpPr>
        <p:spPr>
          <a:xfrm flipV="1">
            <a:off x="1267968" y="1617295"/>
            <a:ext cx="4943856" cy="2029968"/>
          </a:xfrm>
          <a:prstGeom prst="straightConnector1">
            <a:avLst/>
          </a:prstGeom>
          <a:ln w="38100">
            <a:solidFill>
              <a:srgbClr val="A3C74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3273BC7-E7A4-0557-26DD-F3A0873CAF11}"/>
              </a:ext>
            </a:extLst>
          </p:cNvPr>
          <p:cNvSpPr txBox="1"/>
          <p:nvPr/>
        </p:nvSpPr>
        <p:spPr>
          <a:xfrm rot="20242396">
            <a:off x="2795016" y="2312239"/>
            <a:ext cx="896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noProof="0" dirty="0">
                <a:solidFill>
                  <a:srgbClr val="A3C741"/>
                </a:solidFill>
              </a:rPr>
              <a:t>x2,4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8D6994C-4E46-AECA-778C-7BDCF8625113}"/>
              </a:ext>
            </a:extLst>
          </p:cNvPr>
          <p:cNvSpPr/>
          <p:nvPr/>
        </p:nvSpPr>
        <p:spPr>
          <a:xfrm>
            <a:off x="6179056" y="5626100"/>
            <a:ext cx="381000" cy="335774"/>
          </a:xfrm>
          <a:prstGeom prst="ellipse">
            <a:avLst/>
          </a:prstGeom>
          <a:noFill/>
          <a:ln>
            <a:solidFill>
              <a:srgbClr val="2732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271B8DC-C3B9-8C01-DEE6-7CBC5BDD0B68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6560056" y="3544563"/>
            <a:ext cx="810008" cy="2268000"/>
          </a:xfrm>
          <a:prstGeom prst="straightConnector1">
            <a:avLst/>
          </a:prstGeom>
          <a:ln w="28575">
            <a:solidFill>
              <a:srgbClr val="27324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CD4FFC1-E524-8349-14AD-09F3476B9C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6640" y="1010426"/>
            <a:ext cx="828000" cy="82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7472212-9B2A-A80C-6AAF-95B9590418A9}"/>
              </a:ext>
            </a:extLst>
          </p:cNvPr>
          <p:cNvSpPr txBox="1"/>
          <p:nvPr/>
        </p:nvSpPr>
        <p:spPr>
          <a:xfrm>
            <a:off x="124968" y="6464519"/>
            <a:ext cx="1143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i="1" noProof="0" dirty="0">
                <a:solidFill>
                  <a:schemeClr val="bg1">
                    <a:lumMod val="75000"/>
                  </a:schemeClr>
                </a:solidFill>
                <a:latin typeface="Titillium Web" panose="00000500000000000000" pitchFamily="2" charset="0"/>
              </a:rPr>
              <a:t>Source: Eurostat</a:t>
            </a:r>
          </a:p>
        </p:txBody>
      </p:sp>
    </p:spTree>
    <p:extLst>
      <p:ext uri="{BB962C8B-B14F-4D97-AF65-F5344CB8AC3E}">
        <p14:creationId xmlns:p14="http://schemas.microsoft.com/office/powerpoint/2010/main" val="167934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8" grpId="0"/>
      <p:bldP spid="10" grpId="0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C9451-8CE6-20AB-949B-F59F15C00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9609BD-8929-CE9C-ACD0-F538D1884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0600" y="1003300"/>
            <a:ext cx="828000" cy="828000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B04FCA8-06AC-ABF3-6914-0A6D6447FFF2}"/>
              </a:ext>
            </a:extLst>
          </p:cNvPr>
          <p:cNvGraphicFramePr>
            <a:graphicFrameLocks/>
          </p:cNvGraphicFramePr>
          <p:nvPr/>
        </p:nvGraphicFramePr>
        <p:xfrm>
          <a:off x="213400" y="1049107"/>
          <a:ext cx="6408000" cy="554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617DDCF-D0A3-05EB-700A-2900ECA4963B}"/>
              </a:ext>
            </a:extLst>
          </p:cNvPr>
          <p:cNvGraphicFramePr>
            <a:graphicFrameLocks/>
          </p:cNvGraphicFramePr>
          <p:nvPr/>
        </p:nvGraphicFramePr>
        <p:xfrm>
          <a:off x="7136600" y="1591207"/>
          <a:ext cx="4428000" cy="453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itle 3">
            <a:extLst>
              <a:ext uri="{FF2B5EF4-FFF2-40B4-BE49-F238E27FC236}">
                <a16:creationId xmlns:a16="http://schemas.microsoft.com/office/drawing/2014/main" id="{B760419D-F675-3FA1-E42B-6A1B686BB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02" y="148577"/>
            <a:ext cx="10515600" cy="557314"/>
          </a:xfrm>
        </p:spPr>
        <p:txBody>
          <a:bodyPr/>
          <a:lstStyle/>
          <a:p>
            <a:r>
              <a:rPr lang="fr-BE" b="0" noProof="0" dirty="0"/>
              <a:t>Contexte général – quantification Belge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D893BB-DAEB-E998-28C1-5785A41AA958}"/>
              </a:ext>
            </a:extLst>
          </p:cNvPr>
          <p:cNvSpPr txBox="1"/>
          <p:nvPr/>
        </p:nvSpPr>
        <p:spPr>
          <a:xfrm>
            <a:off x="124968" y="6464519"/>
            <a:ext cx="1143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i="1" noProof="0" dirty="0">
                <a:solidFill>
                  <a:schemeClr val="bg1">
                    <a:lumMod val="75000"/>
                  </a:schemeClr>
                </a:solidFill>
                <a:latin typeface="Titillium Web" panose="00000500000000000000" pitchFamily="2" charset="0"/>
              </a:rPr>
              <a:t>Source: Eurostat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495A38A-D814-A03A-CDEB-91CFDF2BA97E}"/>
              </a:ext>
            </a:extLst>
          </p:cNvPr>
          <p:cNvSpPr/>
          <p:nvPr/>
        </p:nvSpPr>
        <p:spPr>
          <a:xfrm>
            <a:off x="6134100" y="5488994"/>
            <a:ext cx="381000" cy="335774"/>
          </a:xfrm>
          <a:prstGeom prst="ellipse">
            <a:avLst/>
          </a:prstGeom>
          <a:noFill/>
          <a:ln>
            <a:solidFill>
              <a:srgbClr val="2732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A5D6FAF-D59A-D290-F319-224A42E75FF3}"/>
              </a:ext>
            </a:extLst>
          </p:cNvPr>
          <p:cNvCxnSpPr>
            <a:cxnSpLocks/>
            <a:stCxn id="8" idx="6"/>
          </p:cNvCxnSpPr>
          <p:nvPr/>
        </p:nvCxnSpPr>
        <p:spPr>
          <a:xfrm flipV="1">
            <a:off x="6515100" y="3432857"/>
            <a:ext cx="810008" cy="2224024"/>
          </a:xfrm>
          <a:prstGeom prst="straightConnector1">
            <a:avLst/>
          </a:prstGeom>
          <a:ln w="28575">
            <a:solidFill>
              <a:srgbClr val="27324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C82EAAD-0D69-3021-FB3E-E42CAE9DA271}"/>
              </a:ext>
            </a:extLst>
          </p:cNvPr>
          <p:cNvCxnSpPr/>
          <p:nvPr/>
        </p:nvCxnSpPr>
        <p:spPr>
          <a:xfrm flipV="1">
            <a:off x="1036320" y="963915"/>
            <a:ext cx="4943856" cy="2029968"/>
          </a:xfrm>
          <a:prstGeom prst="straightConnector1">
            <a:avLst/>
          </a:prstGeom>
          <a:ln w="38100">
            <a:solidFill>
              <a:srgbClr val="D9E1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EE8A21C-7029-B6F6-91F3-A6754B49C6B2}"/>
              </a:ext>
            </a:extLst>
          </p:cNvPr>
          <p:cNvSpPr txBox="1"/>
          <p:nvPr/>
        </p:nvSpPr>
        <p:spPr>
          <a:xfrm rot="20242396">
            <a:off x="2563368" y="1658859"/>
            <a:ext cx="896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noProof="0" dirty="0">
                <a:solidFill>
                  <a:srgbClr val="D9E1F2"/>
                </a:solidFill>
              </a:rPr>
              <a:t>X7,4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77504D4-3A73-6123-7CD4-352D3CB35C57}"/>
              </a:ext>
            </a:extLst>
          </p:cNvPr>
          <p:cNvCxnSpPr/>
          <p:nvPr/>
        </p:nvCxnSpPr>
        <p:spPr>
          <a:xfrm flipV="1">
            <a:off x="1152144" y="1545384"/>
            <a:ext cx="4943856" cy="2029968"/>
          </a:xfrm>
          <a:prstGeom prst="straightConnector1">
            <a:avLst/>
          </a:prstGeom>
          <a:ln w="38100">
            <a:solidFill>
              <a:srgbClr val="A3C74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5B25B55-F143-BA77-8BF0-EE681C6DD858}"/>
              </a:ext>
            </a:extLst>
          </p:cNvPr>
          <p:cNvSpPr txBox="1"/>
          <p:nvPr/>
        </p:nvSpPr>
        <p:spPr>
          <a:xfrm rot="20242396">
            <a:off x="2679192" y="2240328"/>
            <a:ext cx="896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noProof="0" dirty="0">
                <a:solidFill>
                  <a:srgbClr val="A3C741"/>
                </a:solidFill>
              </a:rPr>
              <a:t>X4,2</a:t>
            </a:r>
          </a:p>
        </p:txBody>
      </p:sp>
    </p:spTree>
    <p:extLst>
      <p:ext uri="{BB962C8B-B14F-4D97-AF65-F5344CB8AC3E}">
        <p14:creationId xmlns:p14="http://schemas.microsoft.com/office/powerpoint/2010/main" val="129596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8" grpId="0" animBg="1"/>
      <p:bldP spid="12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83E614CD-C229-4BAE-A69D-E620DCD489ED}"/>
              </a:ext>
            </a:extLst>
          </p:cNvPr>
          <p:cNvGraphicFramePr>
            <a:graphicFrameLocks/>
          </p:cNvGraphicFramePr>
          <p:nvPr/>
        </p:nvGraphicFramePr>
        <p:xfrm>
          <a:off x="2074638" y="1062390"/>
          <a:ext cx="7621723" cy="5225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7CB0DF5C-7BD6-4557-BE35-429412446DDE}"/>
              </a:ext>
            </a:extLst>
          </p:cNvPr>
          <p:cNvSpPr txBox="1"/>
          <p:nvPr/>
        </p:nvSpPr>
        <p:spPr>
          <a:xfrm>
            <a:off x="326796" y="5067735"/>
            <a:ext cx="2454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noProof="0" dirty="0">
                <a:solidFill>
                  <a:srgbClr val="69AD40"/>
                </a:solidFill>
              </a:rPr>
              <a:t>27 </a:t>
            </a:r>
            <a:r>
              <a:rPr lang="fr-BE" b="1" noProof="0" dirty="0" err="1">
                <a:solidFill>
                  <a:srgbClr val="69AD40"/>
                </a:solidFill>
              </a:rPr>
              <a:t>KWhe</a:t>
            </a:r>
            <a:r>
              <a:rPr lang="fr-BE" b="1" noProof="0" dirty="0">
                <a:solidFill>
                  <a:srgbClr val="69AD40"/>
                </a:solidFill>
              </a:rPr>
              <a:t>/m2 Tertiaire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954CC32-59EB-4B33-8FBD-9DFA506B819D}"/>
              </a:ext>
            </a:extLst>
          </p:cNvPr>
          <p:cNvSpPr txBox="1"/>
          <p:nvPr/>
        </p:nvSpPr>
        <p:spPr>
          <a:xfrm>
            <a:off x="9656189" y="4801418"/>
            <a:ext cx="2130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noProof="0" dirty="0">
                <a:solidFill>
                  <a:srgbClr val="FF0000"/>
                </a:solidFill>
              </a:rPr>
              <a:t>40 </a:t>
            </a:r>
            <a:r>
              <a:rPr lang="fr-BE" b="1" noProof="0" dirty="0" err="1">
                <a:solidFill>
                  <a:srgbClr val="FF0000"/>
                </a:solidFill>
              </a:rPr>
              <a:t>KWhth</a:t>
            </a:r>
            <a:r>
              <a:rPr lang="fr-BE" b="1" noProof="0" dirty="0">
                <a:solidFill>
                  <a:srgbClr val="FF0000"/>
                </a:solidFill>
              </a:rPr>
              <a:t>/m2 Objectif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D939B7D-39FB-46E9-A17F-CE9B0F616961}"/>
              </a:ext>
            </a:extLst>
          </p:cNvPr>
          <p:cNvCxnSpPr/>
          <p:nvPr/>
        </p:nvCxnSpPr>
        <p:spPr>
          <a:xfrm>
            <a:off x="6598732" y="5035992"/>
            <a:ext cx="331512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C12A3506-8292-4C11-8F98-975542E98E41}"/>
              </a:ext>
            </a:extLst>
          </p:cNvPr>
          <p:cNvCxnSpPr/>
          <p:nvPr/>
        </p:nvCxnSpPr>
        <p:spPr>
          <a:xfrm>
            <a:off x="2570376" y="5280980"/>
            <a:ext cx="331512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AF328787-3A8D-4770-889F-B24B1F867962}"/>
              </a:ext>
            </a:extLst>
          </p:cNvPr>
          <p:cNvSpPr txBox="1"/>
          <p:nvPr/>
        </p:nvSpPr>
        <p:spPr>
          <a:xfrm>
            <a:off x="692075" y="357959"/>
            <a:ext cx="4339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noProof="0" dirty="0">
                <a:latin typeface="Arial" panose="020B0604020202020204" pitchFamily="34" charset="0"/>
                <a:cs typeface="Arial" panose="020B0604020202020204" pitchFamily="34" charset="0"/>
              </a:rPr>
              <a:t>Quelle norme  énergétique atteindre ?</a:t>
            </a: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1A8605DF-13FC-9DF4-2ADB-50DD3C025255}"/>
              </a:ext>
            </a:extLst>
          </p:cNvPr>
          <p:cNvSpPr/>
          <p:nvPr/>
        </p:nvSpPr>
        <p:spPr>
          <a:xfrm>
            <a:off x="8807211" y="378164"/>
            <a:ext cx="2925843" cy="313863"/>
          </a:xfrm>
          <a:custGeom>
            <a:avLst/>
            <a:gdLst/>
            <a:ahLst/>
            <a:cxnLst/>
            <a:rect l="l" t="t" r="r" b="b"/>
            <a:pathLst>
              <a:path w="4388765" h="470795">
                <a:moveTo>
                  <a:pt x="0" y="0"/>
                </a:moveTo>
                <a:lnTo>
                  <a:pt x="4388765" y="0"/>
                </a:lnTo>
                <a:lnTo>
                  <a:pt x="4388765" y="470795"/>
                </a:lnTo>
                <a:lnTo>
                  <a:pt x="0" y="47079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 sz="1200" noProof="0" dirty="0"/>
          </a:p>
        </p:txBody>
      </p:sp>
      <p:sp>
        <p:nvSpPr>
          <p:cNvPr id="14" name="Espace réservé du numéro de diapositive 4">
            <a:extLst>
              <a:ext uri="{FF2B5EF4-FFF2-40B4-BE49-F238E27FC236}">
                <a16:creationId xmlns:a16="http://schemas.microsoft.com/office/drawing/2014/main" id="{CF2BA219-80E2-59FB-DCA4-2AA59A45E817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4A37A3-9802-4358-8C60-9F2FF21B8CA9}" type="slidenum">
              <a:rPr lang="fr-BE" sz="1200" smtClean="0"/>
              <a:pPr algn="r"/>
              <a:t>3</a:t>
            </a:fld>
            <a:endParaRPr lang="fr-BE" sz="1200" dirty="0"/>
          </a:p>
        </p:txBody>
      </p:sp>
    </p:spTree>
    <p:extLst>
      <p:ext uri="{BB962C8B-B14F-4D97-AF65-F5344CB8AC3E}">
        <p14:creationId xmlns:p14="http://schemas.microsoft.com/office/powerpoint/2010/main" val="177536873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CF6D6-776B-47C6-23C1-0204EF06A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CE4842D2-391E-2E83-5C49-8F923B5BF0E5}"/>
              </a:ext>
            </a:extLst>
          </p:cNvPr>
          <p:cNvGraphicFramePr>
            <a:graphicFrameLocks/>
          </p:cNvGraphicFramePr>
          <p:nvPr/>
        </p:nvGraphicFramePr>
        <p:xfrm>
          <a:off x="515143" y="900112"/>
          <a:ext cx="11161713" cy="5830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3">
            <a:extLst>
              <a:ext uri="{FF2B5EF4-FFF2-40B4-BE49-F238E27FC236}">
                <a16:creationId xmlns:a16="http://schemas.microsoft.com/office/drawing/2014/main" id="{5F6D7C8F-E5A0-88B3-DDEE-07A169571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02" y="148577"/>
            <a:ext cx="10515600" cy="557314"/>
          </a:xfrm>
        </p:spPr>
        <p:txBody>
          <a:bodyPr/>
          <a:lstStyle/>
          <a:p>
            <a:r>
              <a:rPr lang="fr-BE" b="0" noProof="0" dirty="0"/>
              <a:t>Contexte général – place du renouvelable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E89ECA-7C03-F665-4190-4D0D48BC4203}"/>
              </a:ext>
            </a:extLst>
          </p:cNvPr>
          <p:cNvSpPr txBox="1"/>
          <p:nvPr/>
        </p:nvSpPr>
        <p:spPr>
          <a:xfrm>
            <a:off x="11046458" y="4737100"/>
            <a:ext cx="833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14,3%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CCE28C-93C4-35B6-1BD2-CC0AB8C135B7}"/>
              </a:ext>
            </a:extLst>
          </p:cNvPr>
          <p:cNvSpPr/>
          <p:nvPr/>
        </p:nvSpPr>
        <p:spPr>
          <a:xfrm>
            <a:off x="11091702" y="4737100"/>
            <a:ext cx="585154" cy="1778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8D1FAB-EDA4-BA40-EA57-791EBF5967D6}"/>
              </a:ext>
            </a:extLst>
          </p:cNvPr>
          <p:cNvSpPr txBox="1"/>
          <p:nvPr/>
        </p:nvSpPr>
        <p:spPr>
          <a:xfrm>
            <a:off x="5524500" y="4102100"/>
            <a:ext cx="63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25%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2D3A85-A473-E23D-19E2-1DB32351281A}"/>
              </a:ext>
            </a:extLst>
          </p:cNvPr>
          <p:cNvSpPr/>
          <p:nvPr/>
        </p:nvSpPr>
        <p:spPr>
          <a:xfrm>
            <a:off x="5534025" y="4102100"/>
            <a:ext cx="466725" cy="26289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B5A492-9167-E8DD-0AA1-122162502D4C}"/>
              </a:ext>
            </a:extLst>
          </p:cNvPr>
          <p:cNvSpPr txBox="1"/>
          <p:nvPr/>
        </p:nvSpPr>
        <p:spPr>
          <a:xfrm>
            <a:off x="124968" y="6464519"/>
            <a:ext cx="1143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i="1" noProof="0" dirty="0">
                <a:solidFill>
                  <a:schemeClr val="bg1">
                    <a:lumMod val="75000"/>
                  </a:schemeClr>
                </a:solidFill>
                <a:latin typeface="Titillium Web" panose="00000500000000000000" pitchFamily="2" charset="0"/>
              </a:rPr>
              <a:t>Source: Eurostat</a:t>
            </a:r>
          </a:p>
        </p:txBody>
      </p:sp>
    </p:spTree>
    <p:extLst>
      <p:ext uri="{BB962C8B-B14F-4D97-AF65-F5344CB8AC3E}">
        <p14:creationId xmlns:p14="http://schemas.microsoft.com/office/powerpoint/2010/main" val="295947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BD034-6FBB-F8DA-F41F-82BED1B75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4717DE1-2D3D-F39F-738C-3AC0AA2F0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02" y="148577"/>
            <a:ext cx="10515600" cy="557314"/>
          </a:xfrm>
        </p:spPr>
        <p:txBody>
          <a:bodyPr/>
          <a:lstStyle/>
          <a:p>
            <a:r>
              <a:rPr lang="fr-BE" b="0" noProof="0" dirty="0"/>
              <a:t>Au programme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FD8919-7D58-90A9-93A2-ECAED5772561}"/>
              </a:ext>
            </a:extLst>
          </p:cNvPr>
          <p:cNvSpPr txBox="1"/>
          <p:nvPr/>
        </p:nvSpPr>
        <p:spPr>
          <a:xfrm>
            <a:off x="269778" y="1673352"/>
            <a:ext cx="11128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fr-BE" sz="3200" b="1" noProof="0" dirty="0">
                <a:solidFill>
                  <a:schemeClr val="bg1">
                    <a:lumMod val="75000"/>
                  </a:schemeClr>
                </a:solidFill>
                <a:latin typeface="Titillium Web" panose="00000500000000000000" pitchFamily="2" charset="0"/>
              </a:rPr>
              <a:t>Contexte général de la bioénergie et son importance dans le mix énergétique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15E21F-7DCB-F6FF-3424-1C7423D4D92D}"/>
              </a:ext>
            </a:extLst>
          </p:cNvPr>
          <p:cNvSpPr txBox="1"/>
          <p:nvPr/>
        </p:nvSpPr>
        <p:spPr>
          <a:xfrm>
            <a:off x="269778" y="3380232"/>
            <a:ext cx="11128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+mj-lt"/>
              <a:buAutoNum type="romanUcPeriod" startAt="2"/>
            </a:pPr>
            <a:r>
              <a:rPr lang="fr-BE" sz="3200" b="1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Impact climatique de la bioénergie, quid des émissions?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E58C16-AB81-C314-3103-88BB024ABDC6}"/>
              </a:ext>
            </a:extLst>
          </p:cNvPr>
          <p:cNvSpPr txBox="1"/>
          <p:nvPr/>
        </p:nvSpPr>
        <p:spPr>
          <a:xfrm>
            <a:off x="269778" y="4594669"/>
            <a:ext cx="11128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+mj-lt"/>
              <a:buAutoNum type="romanUcPeriod" startAt="3"/>
            </a:pPr>
            <a:r>
              <a:rPr lang="fr-BE" sz="3200" b="1" noProof="0" dirty="0">
                <a:solidFill>
                  <a:schemeClr val="bg1">
                    <a:lumMod val="75000"/>
                  </a:schemeClr>
                </a:solidFill>
                <a:latin typeface="Titillium Web" panose="00000500000000000000" pitchFamily="2" charset="0"/>
              </a:rPr>
              <a:t>Classification de la matière première concernée par le projet et quantification</a:t>
            </a:r>
          </a:p>
        </p:txBody>
      </p:sp>
    </p:spTree>
    <p:extLst>
      <p:ext uri="{BB962C8B-B14F-4D97-AF65-F5344CB8AC3E}">
        <p14:creationId xmlns:p14="http://schemas.microsoft.com/office/powerpoint/2010/main" val="37029746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24B78-20C5-492B-57DB-F4E66F33D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3C3BF523-5072-2557-D627-341D95664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02" y="148577"/>
            <a:ext cx="10515600" cy="557314"/>
          </a:xfrm>
        </p:spPr>
        <p:txBody>
          <a:bodyPr/>
          <a:lstStyle/>
          <a:p>
            <a:r>
              <a:rPr lang="fr-BE" b="0" noProof="0" dirty="0"/>
              <a:t>Les émissions de GES associées à la bioénergie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13B498-6592-FD97-BDFA-3E65937F7403}"/>
              </a:ext>
            </a:extLst>
          </p:cNvPr>
          <p:cNvSpPr txBox="1"/>
          <p:nvPr/>
        </p:nvSpPr>
        <p:spPr>
          <a:xfrm>
            <a:off x="538161" y="3429000"/>
            <a:ext cx="111156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4000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… alors pourquoi la </a:t>
            </a:r>
            <a:r>
              <a:rPr lang="fr-BE" sz="4000" b="1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bioénergie</a:t>
            </a:r>
            <a:r>
              <a:rPr lang="fr-BE" sz="4000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 est-elle considérée comme </a:t>
            </a:r>
            <a:r>
              <a:rPr lang="fr-BE" sz="4000" b="1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neutre en carbone</a:t>
            </a:r>
            <a:r>
              <a:rPr lang="fr-BE" sz="4000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, et </a:t>
            </a:r>
            <a:r>
              <a:rPr lang="fr-BE" sz="4000" b="1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comptabilisée comme énergie renouvelable</a:t>
            </a:r>
            <a:r>
              <a:rPr lang="fr-BE" sz="4000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A8911F-89B2-55F7-9260-0FB12C3D2221}"/>
              </a:ext>
            </a:extLst>
          </p:cNvPr>
          <p:cNvSpPr txBox="1"/>
          <p:nvPr/>
        </p:nvSpPr>
        <p:spPr>
          <a:xfrm>
            <a:off x="171369" y="1831180"/>
            <a:ext cx="118492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6000" b="1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« Bruler du bois, ça émet du CO</a:t>
            </a:r>
            <a:r>
              <a:rPr lang="fr-BE" sz="6000" b="1" baseline="-25000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2 </a:t>
            </a:r>
            <a:r>
              <a:rPr lang="fr-BE" sz="6000" b="1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! »</a:t>
            </a:r>
            <a:endParaRPr lang="fr-BE" sz="6000" b="1" noProof="0" dirty="0"/>
          </a:p>
        </p:txBody>
      </p:sp>
    </p:spTree>
    <p:extLst>
      <p:ext uri="{BB962C8B-B14F-4D97-AF65-F5344CB8AC3E}">
        <p14:creationId xmlns:p14="http://schemas.microsoft.com/office/powerpoint/2010/main" val="255494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6D3F1-068A-A9D5-2F04-B8611AC05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15F8C4-3FE0-0CC0-4C80-B3E6C21C58A5}"/>
              </a:ext>
            </a:extLst>
          </p:cNvPr>
          <p:cNvSpPr txBox="1"/>
          <p:nvPr/>
        </p:nvSpPr>
        <p:spPr>
          <a:xfrm>
            <a:off x="1112043" y="952500"/>
            <a:ext cx="9301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4000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Carbone biogénique </a:t>
            </a:r>
            <a:r>
              <a:rPr lang="fr-BE" sz="4000" b="1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VS</a:t>
            </a:r>
            <a:r>
              <a:rPr lang="fr-BE" sz="4000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 carbone fossile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A7F9B194-8236-4601-B03D-B8A57F344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02" y="148577"/>
            <a:ext cx="10515600" cy="557314"/>
          </a:xfrm>
        </p:spPr>
        <p:txBody>
          <a:bodyPr/>
          <a:lstStyle/>
          <a:p>
            <a:r>
              <a:rPr lang="fr-BE" b="0" noProof="0" dirty="0"/>
              <a:t>Les émissions de GES associées à la bioénergie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4F02B4C-F2DD-33FF-7ACF-1987B40F41C3}"/>
              </a:ext>
            </a:extLst>
          </p:cNvPr>
          <p:cNvCxnSpPr/>
          <p:nvPr/>
        </p:nvCxnSpPr>
        <p:spPr>
          <a:xfrm>
            <a:off x="6096000" y="1660386"/>
            <a:ext cx="0" cy="5035689"/>
          </a:xfrm>
          <a:prstGeom prst="line">
            <a:avLst/>
          </a:prstGeom>
          <a:ln w="38100">
            <a:solidFill>
              <a:srgbClr val="2732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5AA6748E-7603-3914-582B-8A5DF6229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1739830"/>
            <a:ext cx="4876800" cy="48768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34498C5-3007-756B-4D05-5A8902F52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426" y="173983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050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DDD79-12C3-95EF-24E4-99D5DF87A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8FCBB1-3A33-401F-2E00-1C2073A3B3D9}"/>
              </a:ext>
            </a:extLst>
          </p:cNvPr>
          <p:cNvSpPr txBox="1"/>
          <p:nvPr/>
        </p:nvSpPr>
        <p:spPr>
          <a:xfrm>
            <a:off x="1178718" y="952500"/>
            <a:ext cx="9301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4000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Carbone biogénique </a:t>
            </a:r>
            <a:r>
              <a:rPr lang="fr-BE" sz="4000" b="1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VS</a:t>
            </a:r>
            <a:r>
              <a:rPr lang="fr-BE" sz="4000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 carbone fossile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09CB2F1-86AA-412E-EAFF-522416EFB309}"/>
              </a:ext>
            </a:extLst>
          </p:cNvPr>
          <p:cNvCxnSpPr>
            <a:cxnSpLocks/>
          </p:cNvCxnSpPr>
          <p:nvPr/>
        </p:nvCxnSpPr>
        <p:spPr>
          <a:xfrm>
            <a:off x="6153150" y="1773551"/>
            <a:ext cx="0" cy="4922524"/>
          </a:xfrm>
          <a:prstGeom prst="line">
            <a:avLst/>
          </a:prstGeom>
          <a:ln w="38100">
            <a:solidFill>
              <a:srgbClr val="2732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3">
            <a:extLst>
              <a:ext uri="{FF2B5EF4-FFF2-40B4-BE49-F238E27FC236}">
                <a16:creationId xmlns:a16="http://schemas.microsoft.com/office/drawing/2014/main" id="{4330BEE4-5F92-467E-00E5-E7A6F1D6E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02" y="148577"/>
            <a:ext cx="10515600" cy="557314"/>
          </a:xfrm>
        </p:spPr>
        <p:txBody>
          <a:bodyPr/>
          <a:lstStyle/>
          <a:p>
            <a:r>
              <a:rPr lang="fr-BE" b="0" noProof="0" dirty="0"/>
              <a:t>Les émissions de GES associées à la bioénergie</a:t>
            </a:r>
          </a:p>
        </p:txBody>
      </p:sp>
      <p:sp>
        <p:nvSpPr>
          <p:cNvPr id="6" name="Shape 7">
            <a:extLst>
              <a:ext uri="{FF2B5EF4-FFF2-40B4-BE49-F238E27FC236}">
                <a16:creationId xmlns:a16="http://schemas.microsoft.com/office/drawing/2014/main" id="{12CB7F3D-CF12-8D6F-D919-640BF317F837}"/>
              </a:ext>
            </a:extLst>
          </p:cNvPr>
          <p:cNvSpPr/>
          <p:nvPr/>
        </p:nvSpPr>
        <p:spPr>
          <a:xfrm>
            <a:off x="1133984" y="1580016"/>
            <a:ext cx="3821907" cy="1950721"/>
          </a:xfrm>
          <a:prstGeom prst="ellipse">
            <a:avLst/>
          </a:prstGeom>
          <a:solidFill>
            <a:srgbClr val="27324E"/>
          </a:solidFill>
          <a:ln w="12700">
            <a:solidFill>
              <a:srgbClr val="4B5D75"/>
            </a:solidFill>
            <a:prstDash val="solid"/>
          </a:ln>
        </p:spPr>
        <p:txBody>
          <a:bodyPr/>
          <a:lstStyle/>
          <a:p>
            <a:pPr algn="ctr"/>
            <a:endParaRPr lang="fr-BE" sz="1100" b="1" noProof="0" dirty="0">
              <a:solidFill>
                <a:schemeClr val="bg1"/>
              </a:solidFill>
              <a:latin typeface="Titillium Web" panose="00000500000000000000" pitchFamily="2" charset="0"/>
            </a:endParaRPr>
          </a:p>
          <a:p>
            <a:pPr algn="ctr"/>
            <a:r>
              <a:rPr lang="fr-BE" sz="2800" b="1" noProof="0" dirty="0">
                <a:solidFill>
                  <a:schemeClr val="bg1"/>
                </a:solidFill>
                <a:latin typeface="Titillium Web" panose="00000500000000000000" pitchFamily="2" charset="0"/>
              </a:rPr>
              <a:t>Carbone atmosphérique</a:t>
            </a:r>
          </a:p>
        </p:txBody>
      </p:sp>
      <p:sp>
        <p:nvSpPr>
          <p:cNvPr id="7" name="Arrow: Curved Right 6">
            <a:extLst>
              <a:ext uri="{FF2B5EF4-FFF2-40B4-BE49-F238E27FC236}">
                <a16:creationId xmlns:a16="http://schemas.microsoft.com/office/drawing/2014/main" id="{0782367E-FB10-2081-F567-F4EC3E64550D}"/>
              </a:ext>
            </a:extLst>
          </p:cNvPr>
          <p:cNvSpPr/>
          <p:nvPr/>
        </p:nvSpPr>
        <p:spPr>
          <a:xfrm>
            <a:off x="16242" y="2453639"/>
            <a:ext cx="1095376" cy="1950721"/>
          </a:xfrm>
          <a:prstGeom prst="curvedRightArrow">
            <a:avLst>
              <a:gd name="adj1" fmla="val 26326"/>
              <a:gd name="adj2" fmla="val 48027"/>
              <a:gd name="adj3" fmla="val 25000"/>
            </a:avLst>
          </a:prstGeom>
          <a:solidFill>
            <a:srgbClr val="A3C741"/>
          </a:solidFill>
          <a:ln>
            <a:solidFill>
              <a:srgbClr val="2732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4F8877-55FB-62C3-A1FD-5B84EB78E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969" y="4944173"/>
            <a:ext cx="1352549" cy="1352549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AA36A6BC-7F1C-74B0-77E4-DB6ED8C31C40}"/>
              </a:ext>
            </a:extLst>
          </p:cNvPr>
          <p:cNvSpPr/>
          <p:nvPr/>
        </p:nvSpPr>
        <p:spPr>
          <a:xfrm>
            <a:off x="246353" y="4613475"/>
            <a:ext cx="1676895" cy="1802926"/>
          </a:xfrm>
          <a:prstGeom prst="ellipse">
            <a:avLst/>
          </a:prstGeom>
          <a:solidFill>
            <a:srgbClr val="27324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A692AF0-415C-DF00-2641-7B19CC075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119" y="4888928"/>
            <a:ext cx="1352549" cy="1352549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6BE74689-5306-6FE2-F4C1-1D6442321772}"/>
              </a:ext>
            </a:extLst>
          </p:cNvPr>
          <p:cNvSpPr/>
          <p:nvPr/>
        </p:nvSpPr>
        <p:spPr>
          <a:xfrm>
            <a:off x="2099933" y="5433584"/>
            <a:ext cx="361950" cy="373728"/>
          </a:xfrm>
          <a:prstGeom prst="rightArrow">
            <a:avLst/>
          </a:prstGeom>
          <a:solidFill>
            <a:srgbClr val="27324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>
              <a:solidFill>
                <a:srgbClr val="27324E"/>
              </a:solidFill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B2389923-4EED-2AA4-64B3-915A9EFB1428}"/>
              </a:ext>
            </a:extLst>
          </p:cNvPr>
          <p:cNvSpPr/>
          <p:nvPr/>
        </p:nvSpPr>
        <p:spPr>
          <a:xfrm>
            <a:off x="3997265" y="5452263"/>
            <a:ext cx="361950" cy="373728"/>
          </a:xfrm>
          <a:prstGeom prst="rightArrow">
            <a:avLst/>
          </a:prstGeom>
          <a:solidFill>
            <a:srgbClr val="27324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17" name="Arrow: Curved Right 16">
            <a:extLst>
              <a:ext uri="{FF2B5EF4-FFF2-40B4-BE49-F238E27FC236}">
                <a16:creationId xmlns:a16="http://schemas.microsoft.com/office/drawing/2014/main" id="{DE6D52ED-05D2-C6A8-1056-882B5688C232}"/>
              </a:ext>
            </a:extLst>
          </p:cNvPr>
          <p:cNvSpPr/>
          <p:nvPr/>
        </p:nvSpPr>
        <p:spPr>
          <a:xfrm rot="10800000">
            <a:off x="4941774" y="2382470"/>
            <a:ext cx="1095376" cy="1950721"/>
          </a:xfrm>
          <a:prstGeom prst="curvedRightArrow">
            <a:avLst>
              <a:gd name="adj1" fmla="val 26326"/>
              <a:gd name="adj2" fmla="val 48027"/>
              <a:gd name="adj3" fmla="val 25000"/>
            </a:avLst>
          </a:prstGeom>
          <a:solidFill>
            <a:srgbClr val="FF0000"/>
          </a:solidFill>
          <a:ln>
            <a:solidFill>
              <a:srgbClr val="2732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>
              <a:solidFill>
                <a:schemeClr val="tx1"/>
              </a:solidFill>
            </a:endParaRPr>
          </a:p>
        </p:txBody>
      </p:sp>
      <p:sp>
        <p:nvSpPr>
          <p:cNvPr id="18" name="Shape 7">
            <a:extLst>
              <a:ext uri="{FF2B5EF4-FFF2-40B4-BE49-F238E27FC236}">
                <a16:creationId xmlns:a16="http://schemas.microsoft.com/office/drawing/2014/main" id="{C261A101-C4F7-BC08-5645-4B0CCD363930}"/>
              </a:ext>
            </a:extLst>
          </p:cNvPr>
          <p:cNvSpPr/>
          <p:nvPr/>
        </p:nvSpPr>
        <p:spPr>
          <a:xfrm>
            <a:off x="7197837" y="4823100"/>
            <a:ext cx="3821907" cy="1950721"/>
          </a:xfrm>
          <a:prstGeom prst="ellipse">
            <a:avLst/>
          </a:prstGeom>
          <a:solidFill>
            <a:srgbClr val="27324E"/>
          </a:solidFill>
          <a:ln w="12700">
            <a:solidFill>
              <a:srgbClr val="4B5D75"/>
            </a:solidFill>
            <a:prstDash val="solid"/>
          </a:ln>
        </p:spPr>
        <p:txBody>
          <a:bodyPr/>
          <a:lstStyle/>
          <a:p>
            <a:pPr algn="ctr"/>
            <a:endParaRPr lang="fr-BE" sz="2800" b="1" noProof="0" dirty="0">
              <a:solidFill>
                <a:schemeClr val="bg1"/>
              </a:solidFill>
              <a:latin typeface="Titillium Web" panose="00000500000000000000" pitchFamily="2" charset="0"/>
            </a:endParaRPr>
          </a:p>
          <a:p>
            <a:pPr algn="ctr"/>
            <a:r>
              <a:rPr lang="fr-BE" sz="2800" b="1" noProof="0" dirty="0">
                <a:solidFill>
                  <a:schemeClr val="bg1"/>
                </a:solidFill>
                <a:latin typeface="Titillium Web" panose="00000500000000000000" pitchFamily="2" charset="0"/>
              </a:rPr>
              <a:t>Carbone fossile</a:t>
            </a:r>
          </a:p>
        </p:txBody>
      </p:sp>
      <p:sp>
        <p:nvSpPr>
          <p:cNvPr id="19" name="Shape 7">
            <a:extLst>
              <a:ext uri="{FF2B5EF4-FFF2-40B4-BE49-F238E27FC236}">
                <a16:creationId xmlns:a16="http://schemas.microsoft.com/office/drawing/2014/main" id="{84F7496E-9947-5B25-FD91-C739CDABACC9}"/>
              </a:ext>
            </a:extLst>
          </p:cNvPr>
          <p:cNvSpPr/>
          <p:nvPr/>
        </p:nvSpPr>
        <p:spPr>
          <a:xfrm>
            <a:off x="7197837" y="1773551"/>
            <a:ext cx="3821907" cy="1950721"/>
          </a:xfrm>
          <a:prstGeom prst="ellipse">
            <a:avLst/>
          </a:prstGeom>
          <a:solidFill>
            <a:srgbClr val="27324E"/>
          </a:solidFill>
          <a:ln w="12700">
            <a:solidFill>
              <a:srgbClr val="4B5D75"/>
            </a:solidFill>
            <a:prstDash val="solid"/>
          </a:ln>
        </p:spPr>
        <p:txBody>
          <a:bodyPr/>
          <a:lstStyle/>
          <a:p>
            <a:pPr algn="ctr"/>
            <a:endParaRPr lang="fr-BE" sz="1100" b="1" noProof="0" dirty="0">
              <a:solidFill>
                <a:schemeClr val="bg1"/>
              </a:solidFill>
              <a:latin typeface="Titillium Web" panose="00000500000000000000" pitchFamily="2" charset="0"/>
            </a:endParaRPr>
          </a:p>
          <a:p>
            <a:pPr algn="ctr"/>
            <a:r>
              <a:rPr lang="fr-BE" sz="2800" b="1" noProof="0" dirty="0">
                <a:solidFill>
                  <a:schemeClr val="bg1"/>
                </a:solidFill>
                <a:latin typeface="Titillium Web" panose="00000500000000000000" pitchFamily="2" charset="0"/>
              </a:rPr>
              <a:t>Carbone atmosphérique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7D399A37-0A40-EC54-33EC-CDB2A5B64C5E}"/>
              </a:ext>
            </a:extLst>
          </p:cNvPr>
          <p:cNvSpPr/>
          <p:nvPr/>
        </p:nvSpPr>
        <p:spPr>
          <a:xfrm rot="16200000">
            <a:off x="8403942" y="3172173"/>
            <a:ext cx="1409697" cy="220302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C56420A-0357-CFA7-700B-ED729B9A4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5530" y="4999439"/>
            <a:ext cx="603371" cy="6033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764018-47F8-8B29-525D-5162EE5E1E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1797" y="5394973"/>
            <a:ext cx="548519" cy="5485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550B49-32FB-3480-BFD7-C19A6BA6F0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7104" y="5977360"/>
            <a:ext cx="603371" cy="6033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A8FD78D-E5F4-7DCD-696E-793A2BF679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851" y="4755578"/>
            <a:ext cx="1463040" cy="146304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E34C732-32E6-AECE-55C9-BD01A6167551}"/>
              </a:ext>
            </a:extLst>
          </p:cNvPr>
          <p:cNvSpPr txBox="1"/>
          <p:nvPr/>
        </p:nvSpPr>
        <p:spPr>
          <a:xfrm>
            <a:off x="501946" y="6440850"/>
            <a:ext cx="1264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Biosphère</a:t>
            </a:r>
          </a:p>
        </p:txBody>
      </p:sp>
    </p:spTree>
    <p:extLst>
      <p:ext uri="{BB962C8B-B14F-4D97-AF65-F5344CB8AC3E}">
        <p14:creationId xmlns:p14="http://schemas.microsoft.com/office/powerpoint/2010/main" val="80524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0E23F-3942-0E6B-F93F-D5F41AD67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5">
            <a:extLst>
              <a:ext uri="{FF2B5EF4-FFF2-40B4-BE49-F238E27FC236}">
                <a16:creationId xmlns:a16="http://schemas.microsoft.com/office/drawing/2014/main" id="{43D019D6-2AE8-5E70-555B-F7FCA6EA56B9}"/>
              </a:ext>
            </a:extLst>
          </p:cNvPr>
          <p:cNvSpPr/>
          <p:nvPr/>
        </p:nvSpPr>
        <p:spPr>
          <a:xfrm>
            <a:off x="243518" y="1299972"/>
            <a:ext cx="8666959" cy="55731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fr-BE" sz="3600" b="1" noProof="0" dirty="0">
                <a:solidFill>
                  <a:srgbClr val="27324E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</a:rPr>
              <a:t>Le principe central GIEC (2006/2019)</a:t>
            </a:r>
            <a:endParaRPr lang="fr-BE" sz="3600" noProof="0" dirty="0">
              <a:solidFill>
                <a:srgbClr val="27324E"/>
              </a:solidFill>
              <a:latin typeface="Titillium Web" panose="00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44868A-0CAB-0F98-C52C-C7F4D4CF8E43}"/>
              </a:ext>
            </a:extLst>
          </p:cNvPr>
          <p:cNvSpPr txBox="1"/>
          <p:nvPr/>
        </p:nvSpPr>
        <p:spPr>
          <a:xfrm>
            <a:off x="576102" y="2202864"/>
            <a:ext cx="11372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3200" noProof="0" dirty="0">
                <a:solidFill>
                  <a:srgbClr val="27324E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</a:rPr>
              <a:t>Le CO</a:t>
            </a:r>
            <a:r>
              <a:rPr lang="fr-BE" sz="3200" baseline="-40000" noProof="0" dirty="0">
                <a:solidFill>
                  <a:srgbClr val="27324E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</a:rPr>
              <a:t>2</a:t>
            </a:r>
            <a:r>
              <a:rPr lang="fr-BE" sz="3200" noProof="0" dirty="0">
                <a:solidFill>
                  <a:srgbClr val="27324E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</a:rPr>
              <a:t> biogénique émis lors de la combustion de biomasse </a:t>
            </a:r>
            <a:r>
              <a:rPr lang="fr-BE" sz="3200" b="1" noProof="0" dirty="0">
                <a:solidFill>
                  <a:srgbClr val="27324E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</a:rPr>
              <a:t>n'est pas comptabilisé dans le secteur Énergie.</a:t>
            </a:r>
            <a:r>
              <a:rPr lang="fr-BE" sz="3200" noProof="0" dirty="0">
                <a:solidFill>
                  <a:srgbClr val="27324E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</a:rPr>
              <a:t> Il est pris en compte dans le secteur UTCATF (LULUCF).</a:t>
            </a:r>
            <a:endParaRPr lang="fr-BE" sz="3200" noProof="0" dirty="0">
              <a:solidFill>
                <a:srgbClr val="27324E"/>
              </a:solidFill>
              <a:latin typeface="Titillium Web" panose="00000500000000000000" pitchFamily="2" charset="0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0B138E37-0F90-FA07-4BC3-8DD0A96F8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02" y="148577"/>
            <a:ext cx="10515600" cy="557314"/>
          </a:xfrm>
        </p:spPr>
        <p:txBody>
          <a:bodyPr/>
          <a:lstStyle/>
          <a:p>
            <a:r>
              <a:rPr lang="fr-BE" b="0" noProof="0" dirty="0"/>
              <a:t>Les émissions de GES associées à la bioénergie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BDE95A-D4E6-E5C2-0C5B-3DF9CB992C6E}"/>
              </a:ext>
            </a:extLst>
          </p:cNvPr>
          <p:cNvSpPr txBox="1"/>
          <p:nvPr/>
        </p:nvSpPr>
        <p:spPr>
          <a:xfrm>
            <a:off x="576102" y="3988368"/>
            <a:ext cx="11372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3200" noProof="0" dirty="0">
                <a:solidFill>
                  <a:srgbClr val="27324E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</a:rPr>
              <a:t>Chaque prélèvement de biomasse (récolte) est considérée comme une émission dans le secteur UTCATF et est donc pris en compte dans les bilans annuels des pays</a:t>
            </a:r>
            <a:endParaRPr lang="fr-BE" sz="3200" noProof="0" dirty="0">
              <a:solidFill>
                <a:srgbClr val="27324E"/>
              </a:solidFill>
              <a:latin typeface="Titillium Web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8529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74A9B4-225B-F06D-0DE2-CC64E2FDA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DF783A51-CE8E-AF18-5195-51CAE7478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02" y="148577"/>
            <a:ext cx="10515600" cy="557314"/>
          </a:xfrm>
        </p:spPr>
        <p:txBody>
          <a:bodyPr/>
          <a:lstStyle/>
          <a:p>
            <a:r>
              <a:rPr lang="fr-BE" b="0" noProof="0" dirty="0"/>
              <a:t>Et le critère renouvelable?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3B6C03-A416-8A35-8858-8484EF0440E4}"/>
              </a:ext>
            </a:extLst>
          </p:cNvPr>
          <p:cNvSpPr txBox="1"/>
          <p:nvPr/>
        </p:nvSpPr>
        <p:spPr>
          <a:xfrm>
            <a:off x="342900" y="3429000"/>
            <a:ext cx="11639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3200" noProof="0" dirty="0">
                <a:solidFill>
                  <a:srgbClr val="27324E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</a:rPr>
              <a:t>La bioénergie est </a:t>
            </a:r>
            <a:r>
              <a:rPr lang="fr-BE" sz="3200" b="1" noProof="0" dirty="0">
                <a:solidFill>
                  <a:srgbClr val="27324E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</a:rPr>
              <a:t>explicitement intégrée </a:t>
            </a:r>
            <a:r>
              <a:rPr lang="fr-BE" sz="3200" noProof="0" dirty="0">
                <a:solidFill>
                  <a:srgbClr val="27324E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</a:rPr>
              <a:t>dans la stratégie climatique européenne via la </a:t>
            </a:r>
            <a:r>
              <a:rPr lang="fr-BE" sz="3200" b="1" noProof="0" dirty="0">
                <a:solidFill>
                  <a:srgbClr val="27324E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</a:rPr>
              <a:t>RED (Renewable Energy Directive)</a:t>
            </a:r>
            <a:endParaRPr lang="fr-BE" sz="3200" b="1" noProof="0" dirty="0">
              <a:solidFill>
                <a:srgbClr val="27324E"/>
              </a:solidFill>
              <a:latin typeface="Titillium Web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4EFACD-CB05-CE8D-A740-02867690B4E3}"/>
              </a:ext>
            </a:extLst>
          </p:cNvPr>
          <p:cNvSpPr txBox="1"/>
          <p:nvPr/>
        </p:nvSpPr>
        <p:spPr>
          <a:xfrm>
            <a:off x="342900" y="5139763"/>
            <a:ext cx="11639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3200" b="1" noProof="0" dirty="0">
                <a:solidFill>
                  <a:srgbClr val="27324E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</a:rPr>
              <a:t>L’usage de la </a:t>
            </a:r>
            <a:r>
              <a:rPr lang="fr-BE" sz="3200" b="1" noProof="0" dirty="0" err="1">
                <a:solidFill>
                  <a:srgbClr val="27324E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</a:rPr>
              <a:t>bioén</a:t>
            </a:r>
            <a:r>
              <a:rPr lang="fr-BE" sz="3200" b="1" dirty="0" err="1">
                <a:solidFill>
                  <a:srgbClr val="27324E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</a:rPr>
              <a:t>ergie</a:t>
            </a:r>
            <a:r>
              <a:rPr lang="fr-BE" sz="3200" b="1" dirty="0">
                <a:solidFill>
                  <a:srgbClr val="27324E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fr-BE" sz="3200" dirty="0">
                <a:solidFill>
                  <a:srgbClr val="27324E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</a:rPr>
              <a:t>identifié comme indispensable pour atteindre les objectifs d’énergie renouvelable par plusieurs institutions</a:t>
            </a:r>
            <a:endParaRPr lang="fr-BE" sz="3200" noProof="0" dirty="0">
              <a:solidFill>
                <a:srgbClr val="27324E"/>
              </a:solidFill>
              <a:latin typeface="Titillium Web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AF2E34-CC69-8D29-BC0F-B4F5988CBE9F}"/>
              </a:ext>
            </a:extLst>
          </p:cNvPr>
          <p:cNvSpPr txBox="1"/>
          <p:nvPr/>
        </p:nvSpPr>
        <p:spPr>
          <a:xfrm>
            <a:off x="342900" y="1282615"/>
            <a:ext cx="11639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3200" noProof="0" dirty="0">
                <a:solidFill>
                  <a:srgbClr val="27324E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</a:rPr>
              <a:t>Les prélèvements de </a:t>
            </a:r>
            <a:r>
              <a:rPr lang="fr-BE" sz="3200" b="1" noProof="0" dirty="0">
                <a:solidFill>
                  <a:srgbClr val="27324E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</a:rPr>
              <a:t>biomasse s’accompagne presque toujours </a:t>
            </a:r>
            <a:r>
              <a:rPr lang="fr-BE" sz="3200" noProof="0" dirty="0">
                <a:solidFill>
                  <a:srgbClr val="27324E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</a:rPr>
              <a:t>(obligation légale) d’un reboisement ou replantage </a:t>
            </a:r>
            <a:r>
              <a:rPr lang="fr-BE" sz="3200" noProof="0" dirty="0">
                <a:solidFill>
                  <a:srgbClr val="27324E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  <a:sym typeface="Wingdings" panose="05000000000000000000" pitchFamily="2" charset="2"/>
              </a:rPr>
              <a:t> Absorption de CO</a:t>
            </a:r>
            <a:r>
              <a:rPr lang="fr-BE" sz="3200" baseline="-25000" noProof="0" dirty="0">
                <a:solidFill>
                  <a:srgbClr val="27324E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  <a:sym typeface="Wingdings" panose="05000000000000000000" pitchFamily="2" charset="2"/>
              </a:rPr>
              <a:t>2</a:t>
            </a:r>
            <a:r>
              <a:rPr lang="fr-BE" sz="3200" noProof="0" dirty="0">
                <a:solidFill>
                  <a:srgbClr val="27324E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  <a:sym typeface="Wingdings" panose="05000000000000000000" pitchFamily="2" charset="2"/>
              </a:rPr>
              <a:t> continue</a:t>
            </a:r>
            <a:endParaRPr lang="fr-BE" sz="3200" b="1" noProof="0" dirty="0">
              <a:solidFill>
                <a:srgbClr val="27324E"/>
              </a:solidFill>
              <a:latin typeface="Titillium Web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7691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96F4C-16AA-FF8D-A427-0F4D7CF7F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EB43DB-9A59-ADEA-9480-9978DCBD9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02" y="148577"/>
            <a:ext cx="10515600" cy="557314"/>
          </a:xfrm>
        </p:spPr>
        <p:txBody>
          <a:bodyPr/>
          <a:lstStyle/>
          <a:p>
            <a:r>
              <a:rPr lang="fr-BE" b="0" noProof="0" dirty="0"/>
              <a:t>Au programme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6A00FF-5612-E6DC-F6CD-5C2EE852A354}"/>
              </a:ext>
            </a:extLst>
          </p:cNvPr>
          <p:cNvSpPr txBox="1"/>
          <p:nvPr/>
        </p:nvSpPr>
        <p:spPr>
          <a:xfrm>
            <a:off x="269778" y="1673352"/>
            <a:ext cx="11128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fr-BE" sz="3200" b="1" noProof="0" dirty="0">
                <a:solidFill>
                  <a:schemeClr val="bg1">
                    <a:lumMod val="75000"/>
                  </a:schemeClr>
                </a:solidFill>
                <a:latin typeface="Titillium Web" panose="00000500000000000000" pitchFamily="2" charset="0"/>
              </a:rPr>
              <a:t>Contexte général de la bioénergie et son importance dans le mix énergétique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9B257-88A5-767F-105C-0AC0B9501CCD}"/>
              </a:ext>
            </a:extLst>
          </p:cNvPr>
          <p:cNvSpPr txBox="1"/>
          <p:nvPr/>
        </p:nvSpPr>
        <p:spPr>
          <a:xfrm>
            <a:off x="269778" y="3380232"/>
            <a:ext cx="11128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+mj-lt"/>
              <a:buAutoNum type="romanUcPeriod" startAt="2"/>
            </a:pPr>
            <a:r>
              <a:rPr lang="fr-BE" sz="3200" b="1" noProof="0" dirty="0">
                <a:solidFill>
                  <a:schemeClr val="bg1">
                    <a:lumMod val="75000"/>
                  </a:schemeClr>
                </a:solidFill>
                <a:latin typeface="Titillium Web" panose="00000500000000000000" pitchFamily="2" charset="0"/>
              </a:rPr>
              <a:t>Impact climatique de la bioénergie, quid des émissions?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43DD3C-865E-EC7B-D5D1-AEA2F772AF47}"/>
              </a:ext>
            </a:extLst>
          </p:cNvPr>
          <p:cNvSpPr txBox="1"/>
          <p:nvPr/>
        </p:nvSpPr>
        <p:spPr>
          <a:xfrm>
            <a:off x="269778" y="4594669"/>
            <a:ext cx="11128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+mj-lt"/>
              <a:buAutoNum type="romanUcPeriod" startAt="3"/>
            </a:pPr>
            <a:r>
              <a:rPr lang="fr-BE" sz="3200" b="1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Classification de la matière première concernée par le projet et quantification</a:t>
            </a:r>
          </a:p>
        </p:txBody>
      </p:sp>
    </p:spTree>
    <p:extLst>
      <p:ext uri="{BB962C8B-B14F-4D97-AF65-F5344CB8AC3E}">
        <p14:creationId xmlns:p14="http://schemas.microsoft.com/office/powerpoint/2010/main" val="16671982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88CBE-C971-629B-9560-18255B888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B6588498-3BA0-CDAC-FB34-2498DF734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02" y="148577"/>
            <a:ext cx="10515600" cy="557314"/>
          </a:xfrm>
        </p:spPr>
        <p:txBody>
          <a:bodyPr/>
          <a:lstStyle/>
          <a:p>
            <a:r>
              <a:rPr lang="fr-BE" b="0" noProof="0" dirty="0"/>
              <a:t>Le « bois déchet » et ses différents types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A15531-2C89-DC41-6EF5-07BE997EB5BA}"/>
              </a:ext>
            </a:extLst>
          </p:cNvPr>
          <p:cNvSpPr txBox="1"/>
          <p:nvPr/>
        </p:nvSpPr>
        <p:spPr>
          <a:xfrm>
            <a:off x="94019" y="985054"/>
            <a:ext cx="120039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Bois déchet : tout matériau à base de bois dont le détenteur se défait après usage ou qui résulte d’une transformation (sous-produit)</a:t>
            </a:r>
          </a:p>
        </p:txBody>
      </p:sp>
      <p:graphicFrame>
        <p:nvGraphicFramePr>
          <p:cNvPr id="106" name="Table 105">
            <a:extLst>
              <a:ext uri="{FF2B5EF4-FFF2-40B4-BE49-F238E27FC236}">
                <a16:creationId xmlns:a16="http://schemas.microsoft.com/office/drawing/2014/main" id="{71CF88D8-566D-3EB3-7C06-A8C31A2F3A00}"/>
              </a:ext>
            </a:extLst>
          </p:cNvPr>
          <p:cNvGraphicFramePr>
            <a:graphicFrameLocks noGrp="1"/>
          </p:cNvGraphicFramePr>
          <p:nvPr/>
        </p:nvGraphicFramePr>
        <p:xfrm>
          <a:off x="411961" y="2341436"/>
          <a:ext cx="11592000" cy="4157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2000">
                  <a:extLst>
                    <a:ext uri="{9D8B030D-6E8A-4147-A177-3AD203B41FA5}">
                      <a16:colId xmlns:a16="http://schemas.microsoft.com/office/drawing/2014/main" val="987601702"/>
                    </a:ext>
                  </a:extLst>
                </a:gridCol>
                <a:gridCol w="3420000">
                  <a:extLst>
                    <a:ext uri="{9D8B030D-6E8A-4147-A177-3AD203B41FA5}">
                      <a16:colId xmlns:a16="http://schemas.microsoft.com/office/drawing/2014/main" val="3092327446"/>
                    </a:ext>
                  </a:extLst>
                </a:gridCol>
                <a:gridCol w="3420000">
                  <a:extLst>
                    <a:ext uri="{9D8B030D-6E8A-4147-A177-3AD203B41FA5}">
                      <a16:colId xmlns:a16="http://schemas.microsoft.com/office/drawing/2014/main" val="74277408"/>
                    </a:ext>
                  </a:extLst>
                </a:gridCol>
                <a:gridCol w="3420000">
                  <a:extLst>
                    <a:ext uri="{9D8B030D-6E8A-4147-A177-3AD203B41FA5}">
                      <a16:colId xmlns:a16="http://schemas.microsoft.com/office/drawing/2014/main" val="4054337218"/>
                    </a:ext>
                  </a:extLst>
                </a:gridCol>
              </a:tblGrid>
              <a:tr h="1039284">
                <a:tc>
                  <a:txBody>
                    <a:bodyPr/>
                    <a:lstStyle/>
                    <a:p>
                      <a:pPr algn="ctr"/>
                      <a:r>
                        <a:rPr lang="fr-BE" noProof="0" dirty="0">
                          <a:latin typeface="Titillium Web" panose="00000500000000000000" pitchFamily="2" charset="0"/>
                        </a:rPr>
                        <a:t>Catégorie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324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noProof="0" dirty="0">
                          <a:latin typeface="Titillium Web" panose="00000500000000000000" pitchFamily="2" charset="0"/>
                        </a:rPr>
                        <a:t>Définition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324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noProof="0" dirty="0">
                          <a:latin typeface="Titillium Web" panose="00000500000000000000" pitchFamily="2" charset="0"/>
                        </a:rPr>
                        <a:t>Exemples concrets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324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noProof="0" dirty="0">
                          <a:latin typeface="Titillium Web" panose="00000500000000000000" pitchFamily="2" charset="0"/>
                        </a:rPr>
                        <a:t>Usage énergétique?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32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6075072"/>
                  </a:ext>
                </a:extLst>
              </a:tr>
              <a:tr h="1039284">
                <a:tc>
                  <a:txBody>
                    <a:bodyPr/>
                    <a:lstStyle/>
                    <a:p>
                      <a:pPr algn="ctr"/>
                      <a:r>
                        <a:rPr lang="fr-BE" noProof="0" dirty="0">
                          <a:latin typeface="Titillium Web" panose="00000500000000000000" pitchFamily="2" charset="0"/>
                        </a:rPr>
                        <a:t>Bois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noProof="0" dirty="0">
                          <a:latin typeface="Titillium Web" panose="00000500000000000000" pitchFamily="2" charset="0"/>
                        </a:rPr>
                        <a:t>Bois naturel et non traité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noProof="0" dirty="0">
                          <a:latin typeface="Titillium Web" panose="00000500000000000000" pitchFamily="2" charset="0"/>
                        </a:rPr>
                        <a:t>Chute de production de l’industrie du bois (sciures, copeaux), palettes, rémanents forestiers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noProof="0" dirty="0">
                          <a:latin typeface="Titillium Web" panose="00000500000000000000" pitchFamily="2" charset="0"/>
                        </a:rPr>
                        <a:t>Autorisé – Pas de traitement spécifique des fumées requis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5322876"/>
                  </a:ext>
                </a:extLst>
              </a:tr>
              <a:tr h="1039284">
                <a:tc>
                  <a:txBody>
                    <a:bodyPr/>
                    <a:lstStyle/>
                    <a:p>
                      <a:pPr algn="ctr"/>
                      <a:r>
                        <a:rPr lang="fr-BE" noProof="0" dirty="0">
                          <a:latin typeface="Titillium Web" panose="00000500000000000000" pitchFamily="2" charset="0"/>
                        </a:rPr>
                        <a:t>Bois 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noProof="0" dirty="0">
                          <a:latin typeface="Titillium Web" panose="00000500000000000000" pitchFamily="2" charset="0"/>
                        </a:rPr>
                        <a:t>Bois traité en surface, sans halogènes ni métaux lourds au-delà des seuils autorisés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noProof="0" dirty="0">
                          <a:latin typeface="Titillium Web" panose="00000500000000000000" pitchFamily="2" charset="0"/>
                        </a:rPr>
                        <a:t>Vieux meubles, châssis, emballages, palettes peintes, bois de démolition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noProof="0" dirty="0">
                          <a:latin typeface="Titillium Web" panose="00000500000000000000" pitchFamily="2" charset="0"/>
                        </a:rPr>
                        <a:t>Autorisé – Traitement des fumées renforcé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4413033"/>
                  </a:ext>
                </a:extLst>
              </a:tr>
              <a:tr h="1039284">
                <a:tc>
                  <a:txBody>
                    <a:bodyPr/>
                    <a:lstStyle/>
                    <a:p>
                      <a:pPr algn="ctr"/>
                      <a:r>
                        <a:rPr lang="fr-BE" noProof="0" dirty="0">
                          <a:latin typeface="Titillium Web" panose="00000500000000000000" pitchFamily="2" charset="0"/>
                        </a:rPr>
                        <a:t>Bois 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noProof="0" dirty="0">
                          <a:latin typeface="Titillium Web" panose="00000500000000000000" pitchFamily="2" charset="0"/>
                        </a:rPr>
                        <a:t>Bois contaminé aux additifs dangereux (ex: Créosote)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noProof="0" dirty="0">
                          <a:latin typeface="Titillium Web" panose="00000500000000000000" pitchFamily="2" charset="0"/>
                        </a:rPr>
                        <a:t>Billes de chemin de fer, poteaux d’éclairage public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b="1" noProof="0" dirty="0">
                          <a:solidFill>
                            <a:srgbClr val="FF0000"/>
                          </a:solidFill>
                          <a:latin typeface="Titillium Web" panose="00000500000000000000" pitchFamily="2" charset="0"/>
                        </a:rPr>
                        <a:t>Interdit – Déchet dangereux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627868"/>
                  </a:ext>
                </a:extLst>
              </a:tr>
            </a:tbl>
          </a:graphicData>
        </a:graphic>
      </p:graphicFrame>
      <p:sp>
        <p:nvSpPr>
          <p:cNvPr id="107" name="Rectangle 106">
            <a:extLst>
              <a:ext uri="{FF2B5EF4-FFF2-40B4-BE49-F238E27FC236}">
                <a16:creationId xmlns:a16="http://schemas.microsoft.com/office/drawing/2014/main" id="{F5967A0B-00C7-EE6A-D9D8-399F1953B315}"/>
              </a:ext>
            </a:extLst>
          </p:cNvPr>
          <p:cNvSpPr/>
          <p:nvPr/>
        </p:nvSpPr>
        <p:spPr>
          <a:xfrm>
            <a:off x="411961" y="4419600"/>
            <a:ext cx="11592000" cy="1038226"/>
          </a:xfrm>
          <a:prstGeom prst="rect">
            <a:avLst/>
          </a:prstGeom>
          <a:noFill/>
          <a:ln w="76200">
            <a:solidFill>
              <a:srgbClr val="A3C7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</p:spTree>
    <p:extLst>
      <p:ext uri="{BB962C8B-B14F-4D97-AF65-F5344CB8AC3E}">
        <p14:creationId xmlns:p14="http://schemas.microsoft.com/office/powerpoint/2010/main" val="289963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86447-D8A8-D7A8-118E-8C7F4E2CA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">
            <a:extLst>
              <a:ext uri="{FF2B5EF4-FFF2-40B4-BE49-F238E27FC236}">
                <a16:creationId xmlns:a16="http://schemas.microsoft.com/office/drawing/2014/main" id="{911DDB43-E1FC-CAE0-30DE-E1A233DBE761}"/>
              </a:ext>
            </a:extLst>
          </p:cNvPr>
          <p:cNvSpPr/>
          <p:nvPr/>
        </p:nvSpPr>
        <p:spPr>
          <a:xfrm>
            <a:off x="426720" y="1469136"/>
            <a:ext cx="5608320" cy="829056"/>
          </a:xfrm>
          <a:prstGeom prst="rect">
            <a:avLst/>
          </a:prstGeom>
          <a:solidFill>
            <a:srgbClr val="AFCE6B"/>
          </a:solidFill>
          <a:ln w="12700">
            <a:solidFill>
              <a:srgbClr val="AFCE6B"/>
            </a:solidFill>
            <a:prstDash val="solid"/>
          </a:ln>
        </p:spPr>
        <p:txBody>
          <a:bodyPr/>
          <a:lstStyle/>
          <a:p>
            <a:endParaRPr lang="fr-BE" sz="2400" noProof="0" dirty="0">
              <a:latin typeface="Titillium Web" panose="00000500000000000000" pitchFamily="2" charset="0"/>
            </a:endParaRPr>
          </a:p>
        </p:txBody>
      </p:sp>
      <p:sp>
        <p:nvSpPr>
          <p:cNvPr id="3" name="Text 5">
            <a:extLst>
              <a:ext uri="{FF2B5EF4-FFF2-40B4-BE49-F238E27FC236}">
                <a16:creationId xmlns:a16="http://schemas.microsoft.com/office/drawing/2014/main" id="{28682B82-39E6-CD0A-0A3B-8345215E35E1}"/>
              </a:ext>
            </a:extLst>
          </p:cNvPr>
          <p:cNvSpPr/>
          <p:nvPr/>
        </p:nvSpPr>
        <p:spPr>
          <a:xfrm>
            <a:off x="426720" y="1469136"/>
            <a:ext cx="5608320" cy="8290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fr-BE" sz="1467" noProof="0" dirty="0">
                <a:solidFill>
                  <a:srgbClr val="FFFFFF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</a:rPr>
              <a:t>1. Réemploi direct</a:t>
            </a:r>
            <a:endParaRPr lang="fr-BE" sz="1467" noProof="0" dirty="0">
              <a:latin typeface="Titillium Web" panose="00000500000000000000" pitchFamily="2" charset="0"/>
            </a:endParaRPr>
          </a:p>
        </p:txBody>
      </p:sp>
      <p:sp>
        <p:nvSpPr>
          <p:cNvPr id="4" name="Shape 6">
            <a:extLst>
              <a:ext uri="{FF2B5EF4-FFF2-40B4-BE49-F238E27FC236}">
                <a16:creationId xmlns:a16="http://schemas.microsoft.com/office/drawing/2014/main" id="{9E16D2CB-2BE8-7F41-A262-12A33656F375}"/>
              </a:ext>
            </a:extLst>
          </p:cNvPr>
          <p:cNvSpPr/>
          <p:nvPr/>
        </p:nvSpPr>
        <p:spPr>
          <a:xfrm>
            <a:off x="646748" y="2401824"/>
            <a:ext cx="5181600" cy="829056"/>
          </a:xfrm>
          <a:prstGeom prst="rect">
            <a:avLst/>
          </a:prstGeom>
          <a:solidFill>
            <a:srgbClr val="4B5D75"/>
          </a:solidFill>
          <a:ln w="12700">
            <a:solidFill>
              <a:srgbClr val="4B5D75"/>
            </a:solidFill>
            <a:prstDash val="solid"/>
          </a:ln>
        </p:spPr>
        <p:txBody>
          <a:bodyPr/>
          <a:lstStyle/>
          <a:p>
            <a:endParaRPr lang="fr-BE" sz="2400" noProof="0" dirty="0">
              <a:latin typeface="Titillium Web" panose="00000500000000000000" pitchFamily="2" charset="0"/>
            </a:endParaRPr>
          </a:p>
        </p:txBody>
      </p:sp>
      <p:sp>
        <p:nvSpPr>
          <p:cNvPr id="5" name="Text 7">
            <a:extLst>
              <a:ext uri="{FF2B5EF4-FFF2-40B4-BE49-F238E27FC236}">
                <a16:creationId xmlns:a16="http://schemas.microsoft.com/office/drawing/2014/main" id="{0CAF5DE5-A1F4-6936-702D-589ECD957B3F}"/>
              </a:ext>
            </a:extLst>
          </p:cNvPr>
          <p:cNvSpPr/>
          <p:nvPr/>
        </p:nvSpPr>
        <p:spPr>
          <a:xfrm>
            <a:off x="640080" y="2407920"/>
            <a:ext cx="5181600" cy="8290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fr-BE" sz="1467" noProof="0" dirty="0">
                <a:solidFill>
                  <a:srgbClr val="FFFFFF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</a:rPr>
              <a:t>2. Réparation / Remise en état</a:t>
            </a:r>
            <a:endParaRPr lang="fr-BE" sz="1467" noProof="0" dirty="0">
              <a:latin typeface="Titillium Web" panose="00000500000000000000" pitchFamily="2" charset="0"/>
            </a:endParaRP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53A58318-333F-28AB-9B24-D2821DA5D054}"/>
              </a:ext>
            </a:extLst>
          </p:cNvPr>
          <p:cNvSpPr/>
          <p:nvPr/>
        </p:nvSpPr>
        <p:spPr>
          <a:xfrm>
            <a:off x="853440" y="3346704"/>
            <a:ext cx="4754880" cy="829056"/>
          </a:xfrm>
          <a:prstGeom prst="rect">
            <a:avLst/>
          </a:prstGeom>
          <a:solidFill>
            <a:srgbClr val="4B5D75"/>
          </a:solidFill>
          <a:ln w="12700">
            <a:solidFill>
              <a:srgbClr val="4B5D75"/>
            </a:solidFill>
            <a:prstDash val="solid"/>
          </a:ln>
        </p:spPr>
        <p:txBody>
          <a:bodyPr/>
          <a:lstStyle/>
          <a:p>
            <a:endParaRPr lang="fr-BE" sz="2400" noProof="0" dirty="0">
              <a:latin typeface="Titillium Web" panose="00000500000000000000" pitchFamily="2" charset="0"/>
            </a:endParaRPr>
          </a:p>
        </p:txBody>
      </p:sp>
      <p:sp>
        <p:nvSpPr>
          <p:cNvPr id="7" name="Text 9">
            <a:extLst>
              <a:ext uri="{FF2B5EF4-FFF2-40B4-BE49-F238E27FC236}">
                <a16:creationId xmlns:a16="http://schemas.microsoft.com/office/drawing/2014/main" id="{4C820ABF-5A97-9C46-348F-F679EF3063C9}"/>
              </a:ext>
            </a:extLst>
          </p:cNvPr>
          <p:cNvSpPr/>
          <p:nvPr/>
        </p:nvSpPr>
        <p:spPr>
          <a:xfrm>
            <a:off x="853440" y="3346704"/>
            <a:ext cx="4754880" cy="8290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fr-BE" sz="1467" noProof="0" dirty="0">
                <a:solidFill>
                  <a:srgbClr val="FFFFFF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</a:rPr>
              <a:t>3. Recyclage matière</a:t>
            </a:r>
            <a:endParaRPr lang="fr-BE" sz="1467" noProof="0" dirty="0">
              <a:latin typeface="Titillium Web" panose="00000500000000000000" pitchFamily="2" charset="0"/>
            </a:endParaRPr>
          </a:p>
        </p:txBody>
      </p:sp>
      <p:sp>
        <p:nvSpPr>
          <p:cNvPr id="8" name="Text 10">
            <a:extLst>
              <a:ext uri="{FF2B5EF4-FFF2-40B4-BE49-F238E27FC236}">
                <a16:creationId xmlns:a16="http://schemas.microsoft.com/office/drawing/2014/main" id="{D14DAC0B-757D-E098-C001-A735B0BBCE55}"/>
              </a:ext>
            </a:extLst>
          </p:cNvPr>
          <p:cNvSpPr/>
          <p:nvPr/>
        </p:nvSpPr>
        <p:spPr>
          <a:xfrm>
            <a:off x="2169795" y="3761232"/>
            <a:ext cx="2122170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fr-BE" sz="1267" noProof="0" dirty="0">
                <a:solidFill>
                  <a:srgbClr val="F5F5F5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</a:rPr>
              <a:t>(OSB, MDF, papier recyclé…)</a:t>
            </a:r>
            <a:endParaRPr lang="fr-BE" sz="1267" noProof="0" dirty="0">
              <a:solidFill>
                <a:srgbClr val="F5F5F5"/>
              </a:solidFill>
              <a:latin typeface="Titillium Web" panose="00000500000000000000" pitchFamily="2" charset="0"/>
            </a:endParaRPr>
          </a:p>
        </p:txBody>
      </p:sp>
      <p:sp>
        <p:nvSpPr>
          <p:cNvPr id="9" name="Shape 11">
            <a:extLst>
              <a:ext uri="{FF2B5EF4-FFF2-40B4-BE49-F238E27FC236}">
                <a16:creationId xmlns:a16="http://schemas.microsoft.com/office/drawing/2014/main" id="{DB2722EA-D5C4-9DD2-26C3-5E7919201B6C}"/>
              </a:ext>
            </a:extLst>
          </p:cNvPr>
          <p:cNvSpPr/>
          <p:nvPr/>
        </p:nvSpPr>
        <p:spPr>
          <a:xfrm>
            <a:off x="1066800" y="4285488"/>
            <a:ext cx="4328160" cy="829056"/>
          </a:xfrm>
          <a:prstGeom prst="rect">
            <a:avLst/>
          </a:prstGeom>
          <a:solidFill>
            <a:srgbClr val="EC7030"/>
          </a:solidFill>
          <a:ln w="12700">
            <a:solidFill>
              <a:srgbClr val="EC7030"/>
            </a:solidFill>
            <a:prstDash val="solid"/>
          </a:ln>
        </p:spPr>
        <p:txBody>
          <a:bodyPr/>
          <a:lstStyle/>
          <a:p>
            <a:endParaRPr lang="fr-BE" sz="2400" noProof="0" dirty="0">
              <a:latin typeface="Titillium Web" panose="00000500000000000000" pitchFamily="2" charset="0"/>
            </a:endParaRPr>
          </a:p>
        </p:txBody>
      </p:sp>
      <p:sp>
        <p:nvSpPr>
          <p:cNvPr id="10" name="Text 12">
            <a:extLst>
              <a:ext uri="{FF2B5EF4-FFF2-40B4-BE49-F238E27FC236}">
                <a16:creationId xmlns:a16="http://schemas.microsoft.com/office/drawing/2014/main" id="{C3EFBF1A-DDFB-B77E-2D63-46B3E89B1B16}"/>
              </a:ext>
            </a:extLst>
          </p:cNvPr>
          <p:cNvSpPr/>
          <p:nvPr/>
        </p:nvSpPr>
        <p:spPr>
          <a:xfrm>
            <a:off x="1066800" y="4285488"/>
            <a:ext cx="4328160" cy="8290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fr-BE" sz="1733" b="1" noProof="0" dirty="0">
                <a:solidFill>
                  <a:srgbClr val="FFFFFF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</a:rPr>
              <a:t>4. Valorisation énergétique</a:t>
            </a:r>
            <a:endParaRPr lang="fr-BE" sz="1733" noProof="0" dirty="0">
              <a:latin typeface="Titillium Web" panose="00000500000000000000" pitchFamily="2" charset="0"/>
            </a:endParaRPr>
          </a:p>
        </p:txBody>
      </p:sp>
      <p:sp>
        <p:nvSpPr>
          <p:cNvPr id="11" name="Text 13">
            <a:extLst>
              <a:ext uri="{FF2B5EF4-FFF2-40B4-BE49-F238E27FC236}">
                <a16:creationId xmlns:a16="http://schemas.microsoft.com/office/drawing/2014/main" id="{AA249314-AA4B-3A01-0BBE-477C21DAA0FE}"/>
              </a:ext>
            </a:extLst>
          </p:cNvPr>
          <p:cNvSpPr/>
          <p:nvPr/>
        </p:nvSpPr>
        <p:spPr>
          <a:xfrm>
            <a:off x="5416868" y="4456176"/>
            <a:ext cx="2033086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fr-BE" sz="1600" b="1" noProof="0" dirty="0">
                <a:solidFill>
                  <a:srgbClr val="EC7030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</a:rPr>
              <a:t>← Position du Bois B en fin de vie</a:t>
            </a:r>
            <a:endParaRPr lang="fr-BE" sz="1600" noProof="0" dirty="0">
              <a:latin typeface="Titillium Web" panose="00000500000000000000" pitchFamily="2" charset="0"/>
            </a:endParaRPr>
          </a:p>
        </p:txBody>
      </p:sp>
      <p:sp>
        <p:nvSpPr>
          <p:cNvPr id="12" name="Shape 14">
            <a:extLst>
              <a:ext uri="{FF2B5EF4-FFF2-40B4-BE49-F238E27FC236}">
                <a16:creationId xmlns:a16="http://schemas.microsoft.com/office/drawing/2014/main" id="{E0776127-8248-382E-CE25-61E41E2F4691}"/>
              </a:ext>
            </a:extLst>
          </p:cNvPr>
          <p:cNvSpPr/>
          <p:nvPr/>
        </p:nvSpPr>
        <p:spPr>
          <a:xfrm>
            <a:off x="1280160" y="5224272"/>
            <a:ext cx="3901440" cy="829056"/>
          </a:xfrm>
          <a:prstGeom prst="rect">
            <a:avLst/>
          </a:prstGeom>
          <a:solidFill>
            <a:srgbClr val="AAAAAA"/>
          </a:solidFill>
          <a:ln w="12700">
            <a:solidFill>
              <a:srgbClr val="AAAAAA"/>
            </a:solidFill>
            <a:prstDash val="solid"/>
          </a:ln>
        </p:spPr>
        <p:txBody>
          <a:bodyPr/>
          <a:lstStyle/>
          <a:p>
            <a:endParaRPr lang="fr-BE" sz="2400" noProof="0" dirty="0">
              <a:latin typeface="Titillium Web" panose="00000500000000000000" pitchFamily="2" charset="0"/>
            </a:endParaRPr>
          </a:p>
        </p:txBody>
      </p:sp>
      <p:sp>
        <p:nvSpPr>
          <p:cNvPr id="13" name="Text 15">
            <a:extLst>
              <a:ext uri="{FF2B5EF4-FFF2-40B4-BE49-F238E27FC236}">
                <a16:creationId xmlns:a16="http://schemas.microsoft.com/office/drawing/2014/main" id="{11A4C936-28D1-6465-0B43-6CAFB7D4B1F7}"/>
              </a:ext>
            </a:extLst>
          </p:cNvPr>
          <p:cNvSpPr/>
          <p:nvPr/>
        </p:nvSpPr>
        <p:spPr>
          <a:xfrm>
            <a:off x="1280160" y="5224272"/>
            <a:ext cx="3901440" cy="8290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fr-BE" sz="1467" noProof="0" dirty="0">
                <a:solidFill>
                  <a:srgbClr val="FFFFFF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</a:rPr>
              <a:t>5. Mise en décharge</a:t>
            </a:r>
            <a:endParaRPr lang="fr-BE" sz="1467" noProof="0" dirty="0">
              <a:latin typeface="Titillium Web" panose="00000500000000000000" pitchFamily="2" charset="0"/>
            </a:endParaRPr>
          </a:p>
        </p:txBody>
      </p:sp>
      <p:sp>
        <p:nvSpPr>
          <p:cNvPr id="14" name="Text 16">
            <a:extLst>
              <a:ext uri="{FF2B5EF4-FFF2-40B4-BE49-F238E27FC236}">
                <a16:creationId xmlns:a16="http://schemas.microsoft.com/office/drawing/2014/main" id="{BECEB530-B828-AADD-AEFE-40B03A736B39}"/>
              </a:ext>
            </a:extLst>
          </p:cNvPr>
          <p:cNvSpPr/>
          <p:nvPr/>
        </p:nvSpPr>
        <p:spPr>
          <a:xfrm>
            <a:off x="5364480" y="5394960"/>
            <a:ext cx="968943" cy="4876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fr-BE" sz="1600" b="1" noProof="0" dirty="0">
                <a:solidFill>
                  <a:srgbClr val="777777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</a:rPr>
              <a:t>(à éviter)</a:t>
            </a:r>
            <a:endParaRPr lang="fr-BE" sz="1600" b="1" noProof="0" dirty="0">
              <a:latin typeface="Titillium Web" panose="00000500000000000000" pitchFamily="2" charset="0"/>
            </a:endParaRPr>
          </a:p>
        </p:txBody>
      </p:sp>
      <p:sp>
        <p:nvSpPr>
          <p:cNvPr id="16" name="Text 20">
            <a:extLst>
              <a:ext uri="{FF2B5EF4-FFF2-40B4-BE49-F238E27FC236}">
                <a16:creationId xmlns:a16="http://schemas.microsoft.com/office/drawing/2014/main" id="{E06479EE-A432-88D9-23FC-02CA7D4495B3}"/>
              </a:ext>
            </a:extLst>
          </p:cNvPr>
          <p:cNvSpPr/>
          <p:nvPr/>
        </p:nvSpPr>
        <p:spPr>
          <a:xfrm>
            <a:off x="7951470" y="1560576"/>
            <a:ext cx="4108985" cy="249707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noProof="0" dirty="0">
                <a:solidFill>
                  <a:srgbClr val="27324E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</a:rPr>
              <a:t>Le Bois B traité (peintures, colles) </a:t>
            </a:r>
            <a:r>
              <a:rPr lang="fr-BE" sz="2000" b="1" noProof="0" dirty="0">
                <a:solidFill>
                  <a:srgbClr val="27324E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</a:rPr>
              <a:t>ne peut pas être recyclé en matière</a:t>
            </a:r>
            <a:r>
              <a:rPr lang="fr-BE" sz="2000" noProof="0" dirty="0">
                <a:solidFill>
                  <a:srgbClr val="27324E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</a:rPr>
              <a:t> sans décontamination préalable lourde </a:t>
            </a:r>
            <a:r>
              <a:rPr lang="fr-BE" sz="2000" noProof="0" dirty="0">
                <a:solidFill>
                  <a:srgbClr val="27324E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  <a:sym typeface="Wingdings" panose="05000000000000000000" pitchFamily="2" charset="2"/>
              </a:rPr>
              <a:t></a:t>
            </a:r>
            <a:r>
              <a:rPr lang="fr-BE" sz="2000" noProof="0" dirty="0">
                <a:solidFill>
                  <a:srgbClr val="27324E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</a:rPr>
              <a:t> les contaminants migreraient vers les nouveaux produits (panneaux OSB/MDF).</a:t>
            </a:r>
          </a:p>
          <a:p>
            <a:r>
              <a:rPr lang="fr-BE" sz="2000" noProof="0" dirty="0">
                <a:solidFill>
                  <a:srgbClr val="27324E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</a:rPr>
              <a:t>
</a:t>
            </a:r>
            <a:endParaRPr lang="fr-BE" sz="2000" noProof="0" dirty="0">
              <a:solidFill>
                <a:srgbClr val="27324E"/>
              </a:solidFill>
              <a:latin typeface="Titillium Web" panose="00000500000000000000" pitchFamily="2" charset="0"/>
            </a:endParaRP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415DE1C4-CFDF-4776-50A1-6CAD02709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02" y="148577"/>
            <a:ext cx="10515600" cy="557314"/>
          </a:xfrm>
        </p:spPr>
        <p:txBody>
          <a:bodyPr/>
          <a:lstStyle/>
          <a:p>
            <a:r>
              <a:rPr lang="fr-BE" noProof="0" dirty="0"/>
              <a:t>Quelles routes pour le bois B?</a:t>
            </a:r>
            <a:endParaRPr lang="fr-BE" b="0" noProof="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4A6AD9-39C2-484B-8DF8-4C22EC64F089}"/>
              </a:ext>
            </a:extLst>
          </p:cNvPr>
          <p:cNvSpPr txBox="1"/>
          <p:nvPr/>
        </p:nvSpPr>
        <p:spPr>
          <a:xfrm>
            <a:off x="7951470" y="4242435"/>
            <a:ext cx="36004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noProof="0" dirty="0">
                <a:solidFill>
                  <a:srgbClr val="27324E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</a:rPr>
              <a:t>La valorisation énergétique avec traitement adapté des fumées est donc le </a:t>
            </a:r>
            <a:r>
              <a:rPr lang="fr-BE" sz="2000" b="1" noProof="0" dirty="0">
                <a:solidFill>
                  <a:srgbClr val="27324E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</a:rPr>
              <a:t>stade terminal optimal</a:t>
            </a:r>
            <a:r>
              <a:rPr lang="fr-BE" sz="2000" noProof="0" dirty="0">
                <a:solidFill>
                  <a:srgbClr val="27324E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</a:rPr>
              <a:t> de la cascade pour cette fraction.</a:t>
            </a:r>
            <a:endParaRPr lang="fr-BE" sz="2000" noProof="0" dirty="0">
              <a:solidFill>
                <a:srgbClr val="2732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20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6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169737" y="264900"/>
            <a:ext cx="675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noProof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Travaux de rénovations lourdes– Tour de Serres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B369BD4-92A5-4263-B841-5DF721927F2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432" y="1100889"/>
            <a:ext cx="5080689" cy="4198698"/>
          </a:xfrm>
          <a:prstGeom prst="rect">
            <a:avLst/>
          </a:prstGeom>
        </p:spPr>
      </p:pic>
      <p:sp>
        <p:nvSpPr>
          <p:cNvPr id="2" name="Espace réservé du numéro de diapositive 4">
            <a:extLst>
              <a:ext uri="{FF2B5EF4-FFF2-40B4-BE49-F238E27FC236}">
                <a16:creationId xmlns:a16="http://schemas.microsoft.com/office/drawing/2014/main" id="{DB0F5C87-3C5A-70ED-4029-DBBBA3D12F27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rgbClr val="002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fld id="{B64A37A3-9802-4358-8C60-9F2FF21B8CA9}" type="slidenum">
              <a:rPr lang="fr-BE" sz="1200" smtClean="0"/>
              <a:pPr marL="0" indent="0" algn="r">
                <a:buNone/>
              </a:pPr>
              <a:t>4</a:t>
            </a:fld>
            <a:endParaRPr lang="fr-BE" sz="12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6B64A68-09A3-A0C3-2C5D-B4540D611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79" y="1100888"/>
            <a:ext cx="6319553" cy="419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4233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CC63A4A-0DC9-0EE8-9A7F-BC12E6C98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">
            <a:extLst>
              <a:ext uri="{FF2B5EF4-FFF2-40B4-BE49-F238E27FC236}">
                <a16:creationId xmlns:a16="http://schemas.microsoft.com/office/drawing/2014/main" id="{875CF3C9-84A9-B447-C852-F85A9503971D}"/>
              </a:ext>
            </a:extLst>
          </p:cNvPr>
          <p:cNvSpPr/>
          <p:nvPr/>
        </p:nvSpPr>
        <p:spPr>
          <a:xfrm>
            <a:off x="426720" y="1469136"/>
            <a:ext cx="2097024" cy="4322064"/>
          </a:xfrm>
          <a:prstGeom prst="rect">
            <a:avLst/>
          </a:prstGeom>
          <a:solidFill>
            <a:srgbClr val="4B5D75"/>
          </a:solidFill>
          <a:ln w="12700">
            <a:solidFill>
              <a:srgbClr val="4B5D75"/>
            </a:solidFill>
            <a:prstDash val="solid"/>
          </a:ln>
        </p:spPr>
        <p:txBody>
          <a:bodyPr/>
          <a:lstStyle/>
          <a:p>
            <a:endParaRPr lang="fr-BE" sz="2800" noProof="0" dirty="0">
              <a:latin typeface="Titillium Web" panose="00000500000000000000" pitchFamily="2" charset="0"/>
            </a:endParaRPr>
          </a:p>
        </p:txBody>
      </p:sp>
      <p:sp>
        <p:nvSpPr>
          <p:cNvPr id="3" name="Shape 5">
            <a:extLst>
              <a:ext uri="{FF2B5EF4-FFF2-40B4-BE49-F238E27FC236}">
                <a16:creationId xmlns:a16="http://schemas.microsoft.com/office/drawing/2014/main" id="{02EF2C9D-4444-5033-7865-81D4A19D645A}"/>
              </a:ext>
            </a:extLst>
          </p:cNvPr>
          <p:cNvSpPr/>
          <p:nvPr/>
        </p:nvSpPr>
        <p:spPr>
          <a:xfrm>
            <a:off x="1109472" y="1737360"/>
            <a:ext cx="731520" cy="73152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fr-BE" sz="2800" noProof="0" dirty="0">
              <a:latin typeface="Titillium Web" panose="00000500000000000000" pitchFamily="2" charset="0"/>
            </a:endParaRPr>
          </a:p>
        </p:txBody>
      </p:sp>
      <p:sp>
        <p:nvSpPr>
          <p:cNvPr id="4" name="Text 6">
            <a:extLst>
              <a:ext uri="{FF2B5EF4-FFF2-40B4-BE49-F238E27FC236}">
                <a16:creationId xmlns:a16="http://schemas.microsoft.com/office/drawing/2014/main" id="{E463F061-3087-BB6E-3B1C-7FFE4698D9DE}"/>
              </a:ext>
            </a:extLst>
          </p:cNvPr>
          <p:cNvSpPr/>
          <p:nvPr/>
        </p:nvSpPr>
        <p:spPr>
          <a:xfrm>
            <a:off x="1109472" y="1737360"/>
            <a:ext cx="7315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fr-BE" sz="2800" b="1" noProof="0" dirty="0">
                <a:solidFill>
                  <a:srgbClr val="4B5D75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</a:rPr>
              <a:t>1</a:t>
            </a:r>
            <a:endParaRPr lang="fr-BE" sz="2800" noProof="0" dirty="0">
              <a:latin typeface="Titillium Web" panose="00000500000000000000" pitchFamily="2" charset="0"/>
            </a:endParaRPr>
          </a:p>
        </p:txBody>
      </p:sp>
      <p:sp>
        <p:nvSpPr>
          <p:cNvPr id="5" name="Text 7">
            <a:extLst>
              <a:ext uri="{FF2B5EF4-FFF2-40B4-BE49-F238E27FC236}">
                <a16:creationId xmlns:a16="http://schemas.microsoft.com/office/drawing/2014/main" id="{AD386A4C-DAC2-32D4-B67C-9626CB79203F}"/>
              </a:ext>
            </a:extLst>
          </p:cNvPr>
          <p:cNvSpPr/>
          <p:nvPr/>
        </p:nvSpPr>
        <p:spPr>
          <a:xfrm>
            <a:off x="524256" y="2712720"/>
            <a:ext cx="1901952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fr-BE" b="1" noProof="0" dirty="0">
                <a:solidFill>
                  <a:srgbClr val="FFFFFF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</a:rPr>
              <a:t>Collecte</a:t>
            </a:r>
            <a:endParaRPr lang="fr-BE" noProof="0" dirty="0">
              <a:latin typeface="Titillium Web" panose="00000500000000000000" pitchFamily="2" charset="0"/>
            </a:endParaRPr>
          </a:p>
        </p:txBody>
      </p:sp>
      <p:sp>
        <p:nvSpPr>
          <p:cNvPr id="6" name="Text 8">
            <a:extLst>
              <a:ext uri="{FF2B5EF4-FFF2-40B4-BE49-F238E27FC236}">
                <a16:creationId xmlns:a16="http://schemas.microsoft.com/office/drawing/2014/main" id="{3916EB6B-01DA-7B13-5B6E-38304DB3ABF2}"/>
              </a:ext>
            </a:extLst>
          </p:cNvPr>
          <p:cNvSpPr/>
          <p:nvPr/>
        </p:nvSpPr>
        <p:spPr>
          <a:xfrm>
            <a:off x="548640" y="3444240"/>
            <a:ext cx="1853184" cy="224942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/>
            <a:r>
              <a:rPr lang="fr-BE" sz="1400" noProof="0" dirty="0">
                <a:solidFill>
                  <a:srgbClr val="F0F0F0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</a:rPr>
              <a:t>Opérateurs agréés dans un rayon &lt;150–200 km</a:t>
            </a:r>
            <a:endParaRPr lang="fr-BE" sz="1400" noProof="0" dirty="0">
              <a:latin typeface="Titillium Web" panose="00000500000000000000" pitchFamily="2" charset="0"/>
            </a:endParaRPr>
          </a:p>
        </p:txBody>
      </p:sp>
      <p:sp>
        <p:nvSpPr>
          <p:cNvPr id="7" name="Shape 9">
            <a:extLst>
              <a:ext uri="{FF2B5EF4-FFF2-40B4-BE49-F238E27FC236}">
                <a16:creationId xmlns:a16="http://schemas.microsoft.com/office/drawing/2014/main" id="{0A3CFF83-B0FD-F72C-12D6-2B2A075C86E7}"/>
              </a:ext>
            </a:extLst>
          </p:cNvPr>
          <p:cNvSpPr/>
          <p:nvPr/>
        </p:nvSpPr>
        <p:spPr>
          <a:xfrm>
            <a:off x="2737104" y="1469136"/>
            <a:ext cx="2097024" cy="4322064"/>
          </a:xfrm>
          <a:prstGeom prst="rect">
            <a:avLst/>
          </a:prstGeom>
          <a:solidFill>
            <a:srgbClr val="2E6DA4"/>
          </a:solidFill>
          <a:ln w="12700">
            <a:solidFill>
              <a:srgbClr val="2E6DA4"/>
            </a:solidFill>
            <a:prstDash val="solid"/>
          </a:ln>
        </p:spPr>
        <p:txBody>
          <a:bodyPr/>
          <a:lstStyle/>
          <a:p>
            <a:endParaRPr lang="fr-BE" sz="2800" noProof="0" dirty="0">
              <a:latin typeface="Titillium Web" panose="00000500000000000000" pitchFamily="2" charset="0"/>
            </a:endParaRPr>
          </a:p>
        </p:txBody>
      </p:sp>
      <p:sp>
        <p:nvSpPr>
          <p:cNvPr id="8" name="Shape 10">
            <a:extLst>
              <a:ext uri="{FF2B5EF4-FFF2-40B4-BE49-F238E27FC236}">
                <a16:creationId xmlns:a16="http://schemas.microsoft.com/office/drawing/2014/main" id="{840C21B0-FA13-24FA-0318-A3D225DD6D01}"/>
              </a:ext>
            </a:extLst>
          </p:cNvPr>
          <p:cNvSpPr/>
          <p:nvPr/>
        </p:nvSpPr>
        <p:spPr>
          <a:xfrm>
            <a:off x="3419856" y="1737360"/>
            <a:ext cx="731520" cy="73152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fr-BE" sz="2800" noProof="0" dirty="0">
              <a:latin typeface="Titillium Web" panose="00000500000000000000" pitchFamily="2" charset="0"/>
            </a:endParaRPr>
          </a:p>
        </p:txBody>
      </p:sp>
      <p:sp>
        <p:nvSpPr>
          <p:cNvPr id="9" name="Text 11">
            <a:extLst>
              <a:ext uri="{FF2B5EF4-FFF2-40B4-BE49-F238E27FC236}">
                <a16:creationId xmlns:a16="http://schemas.microsoft.com/office/drawing/2014/main" id="{491D5CE8-69FB-D81D-15B1-117D003CF145}"/>
              </a:ext>
            </a:extLst>
          </p:cNvPr>
          <p:cNvSpPr/>
          <p:nvPr/>
        </p:nvSpPr>
        <p:spPr>
          <a:xfrm>
            <a:off x="3419856" y="1737360"/>
            <a:ext cx="7315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fr-BE" sz="2800" b="1" noProof="0" dirty="0">
                <a:solidFill>
                  <a:srgbClr val="2E6DA4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</a:rPr>
              <a:t>2</a:t>
            </a:r>
            <a:endParaRPr lang="fr-BE" sz="2800" noProof="0" dirty="0">
              <a:latin typeface="Titillium Web" panose="00000500000000000000" pitchFamily="2" charset="0"/>
            </a:endParaRPr>
          </a:p>
        </p:txBody>
      </p:sp>
      <p:sp>
        <p:nvSpPr>
          <p:cNvPr id="10" name="Text 12">
            <a:extLst>
              <a:ext uri="{FF2B5EF4-FFF2-40B4-BE49-F238E27FC236}">
                <a16:creationId xmlns:a16="http://schemas.microsoft.com/office/drawing/2014/main" id="{3E9CECC9-DDD7-46DC-255B-6A490362DC2F}"/>
              </a:ext>
            </a:extLst>
          </p:cNvPr>
          <p:cNvSpPr/>
          <p:nvPr/>
        </p:nvSpPr>
        <p:spPr>
          <a:xfrm>
            <a:off x="2834640" y="2712720"/>
            <a:ext cx="1901952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fr-BE" b="1" noProof="0" dirty="0">
                <a:solidFill>
                  <a:srgbClr val="FFFFFF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</a:rPr>
              <a:t>Tri &amp; Contrôle</a:t>
            </a:r>
            <a:endParaRPr lang="fr-BE" noProof="0" dirty="0">
              <a:latin typeface="Titillium Web" panose="00000500000000000000" pitchFamily="2" charset="0"/>
            </a:endParaRPr>
          </a:p>
        </p:txBody>
      </p:sp>
      <p:sp>
        <p:nvSpPr>
          <p:cNvPr id="11" name="Text 13">
            <a:extLst>
              <a:ext uri="{FF2B5EF4-FFF2-40B4-BE49-F238E27FC236}">
                <a16:creationId xmlns:a16="http://schemas.microsoft.com/office/drawing/2014/main" id="{9A45E817-23A5-1377-B129-B7E8B7B85610}"/>
              </a:ext>
            </a:extLst>
          </p:cNvPr>
          <p:cNvSpPr/>
          <p:nvPr/>
        </p:nvSpPr>
        <p:spPr>
          <a:xfrm>
            <a:off x="2859024" y="3444240"/>
            <a:ext cx="1853184" cy="224942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/>
            <a:r>
              <a:rPr lang="fr-BE" sz="1400" noProof="0" dirty="0">
                <a:solidFill>
                  <a:srgbClr val="F0F0F0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</a:rPr>
              <a:t>Séparation Bois C, aimantation, criblage</a:t>
            </a:r>
            <a:endParaRPr lang="fr-BE" sz="1400" noProof="0" dirty="0">
              <a:latin typeface="Titillium Web" panose="00000500000000000000" pitchFamily="2" charset="0"/>
            </a:endParaRPr>
          </a:p>
        </p:txBody>
      </p:sp>
      <p:sp>
        <p:nvSpPr>
          <p:cNvPr id="12" name="Shape 14">
            <a:extLst>
              <a:ext uri="{FF2B5EF4-FFF2-40B4-BE49-F238E27FC236}">
                <a16:creationId xmlns:a16="http://schemas.microsoft.com/office/drawing/2014/main" id="{63131554-F7BF-B15B-F1D3-1E65AA2E89B5}"/>
              </a:ext>
            </a:extLst>
          </p:cNvPr>
          <p:cNvSpPr/>
          <p:nvPr/>
        </p:nvSpPr>
        <p:spPr>
          <a:xfrm>
            <a:off x="5047488" y="1469136"/>
            <a:ext cx="2097024" cy="4322064"/>
          </a:xfrm>
          <a:prstGeom prst="rect">
            <a:avLst/>
          </a:prstGeom>
          <a:solidFill>
            <a:srgbClr val="278A5B"/>
          </a:solidFill>
          <a:ln w="12700">
            <a:solidFill>
              <a:srgbClr val="278A5B"/>
            </a:solidFill>
            <a:prstDash val="solid"/>
          </a:ln>
        </p:spPr>
        <p:txBody>
          <a:bodyPr/>
          <a:lstStyle/>
          <a:p>
            <a:endParaRPr lang="fr-BE" sz="2800" noProof="0" dirty="0">
              <a:latin typeface="Titillium Web" panose="00000500000000000000" pitchFamily="2" charset="0"/>
            </a:endParaRPr>
          </a:p>
        </p:txBody>
      </p:sp>
      <p:sp>
        <p:nvSpPr>
          <p:cNvPr id="13" name="Shape 15">
            <a:extLst>
              <a:ext uri="{FF2B5EF4-FFF2-40B4-BE49-F238E27FC236}">
                <a16:creationId xmlns:a16="http://schemas.microsoft.com/office/drawing/2014/main" id="{B37C8567-AC31-F0D5-2814-21745D8C3496}"/>
              </a:ext>
            </a:extLst>
          </p:cNvPr>
          <p:cNvSpPr/>
          <p:nvPr/>
        </p:nvSpPr>
        <p:spPr>
          <a:xfrm>
            <a:off x="5730240" y="1737360"/>
            <a:ext cx="731520" cy="73152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fr-BE" sz="2800" noProof="0" dirty="0">
              <a:latin typeface="Titillium Web" panose="00000500000000000000" pitchFamily="2" charset="0"/>
            </a:endParaRPr>
          </a:p>
        </p:txBody>
      </p:sp>
      <p:sp>
        <p:nvSpPr>
          <p:cNvPr id="14" name="Text 16">
            <a:extLst>
              <a:ext uri="{FF2B5EF4-FFF2-40B4-BE49-F238E27FC236}">
                <a16:creationId xmlns:a16="http://schemas.microsoft.com/office/drawing/2014/main" id="{618B066D-AEF6-F57D-2703-106C607108EC}"/>
              </a:ext>
            </a:extLst>
          </p:cNvPr>
          <p:cNvSpPr/>
          <p:nvPr/>
        </p:nvSpPr>
        <p:spPr>
          <a:xfrm>
            <a:off x="5730240" y="1737360"/>
            <a:ext cx="7315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fr-BE" sz="2800" b="1" noProof="0" dirty="0">
                <a:solidFill>
                  <a:srgbClr val="278A5B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</a:rPr>
              <a:t>3</a:t>
            </a:r>
            <a:endParaRPr lang="fr-BE" sz="2800" noProof="0" dirty="0">
              <a:latin typeface="Titillium Web" panose="00000500000000000000" pitchFamily="2" charset="0"/>
            </a:endParaRPr>
          </a:p>
        </p:txBody>
      </p:sp>
      <p:sp>
        <p:nvSpPr>
          <p:cNvPr id="15" name="Text 17">
            <a:extLst>
              <a:ext uri="{FF2B5EF4-FFF2-40B4-BE49-F238E27FC236}">
                <a16:creationId xmlns:a16="http://schemas.microsoft.com/office/drawing/2014/main" id="{24B39405-17F9-A5C2-BB7E-E03D5A731DAA}"/>
              </a:ext>
            </a:extLst>
          </p:cNvPr>
          <p:cNvSpPr/>
          <p:nvPr/>
        </p:nvSpPr>
        <p:spPr>
          <a:xfrm>
            <a:off x="5145024" y="2712720"/>
            <a:ext cx="1901952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fr-BE" b="1" noProof="0" dirty="0">
                <a:solidFill>
                  <a:srgbClr val="FFFFFF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</a:rPr>
              <a:t>Broyage</a:t>
            </a:r>
            <a:endParaRPr lang="fr-BE" noProof="0" dirty="0">
              <a:latin typeface="Titillium Web" panose="00000500000000000000" pitchFamily="2" charset="0"/>
            </a:endParaRPr>
          </a:p>
        </p:txBody>
      </p:sp>
      <p:sp>
        <p:nvSpPr>
          <p:cNvPr id="16" name="Text 18">
            <a:extLst>
              <a:ext uri="{FF2B5EF4-FFF2-40B4-BE49-F238E27FC236}">
                <a16:creationId xmlns:a16="http://schemas.microsoft.com/office/drawing/2014/main" id="{AD318D25-0863-1686-BD8C-04E93CD7CE3F}"/>
              </a:ext>
            </a:extLst>
          </p:cNvPr>
          <p:cNvSpPr/>
          <p:nvPr/>
        </p:nvSpPr>
        <p:spPr>
          <a:xfrm>
            <a:off x="5169408" y="3444240"/>
            <a:ext cx="1853184" cy="224942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/>
            <a:r>
              <a:rPr lang="fr-BE" sz="1400" noProof="0" dirty="0">
                <a:solidFill>
                  <a:srgbClr val="F0F0F0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</a:rPr>
              <a:t>Plaquettes ou granulés de taille normalisée</a:t>
            </a:r>
            <a:endParaRPr lang="fr-BE" sz="1400" noProof="0" dirty="0">
              <a:latin typeface="Titillium Web" panose="00000500000000000000" pitchFamily="2" charset="0"/>
            </a:endParaRPr>
          </a:p>
        </p:txBody>
      </p:sp>
      <p:sp>
        <p:nvSpPr>
          <p:cNvPr id="17" name="Shape 19">
            <a:extLst>
              <a:ext uri="{FF2B5EF4-FFF2-40B4-BE49-F238E27FC236}">
                <a16:creationId xmlns:a16="http://schemas.microsoft.com/office/drawing/2014/main" id="{C7C0144C-8348-D41D-D903-92B09DF57A25}"/>
              </a:ext>
            </a:extLst>
          </p:cNvPr>
          <p:cNvSpPr/>
          <p:nvPr/>
        </p:nvSpPr>
        <p:spPr>
          <a:xfrm>
            <a:off x="7357872" y="1469136"/>
            <a:ext cx="2097024" cy="4322064"/>
          </a:xfrm>
          <a:prstGeom prst="rect">
            <a:avLst/>
          </a:prstGeom>
          <a:solidFill>
            <a:srgbClr val="D4880A"/>
          </a:solidFill>
          <a:ln w="12700">
            <a:solidFill>
              <a:srgbClr val="D4880A"/>
            </a:solidFill>
            <a:prstDash val="solid"/>
          </a:ln>
        </p:spPr>
        <p:txBody>
          <a:bodyPr/>
          <a:lstStyle/>
          <a:p>
            <a:endParaRPr lang="fr-BE" sz="2800" noProof="0" dirty="0">
              <a:latin typeface="Titillium Web" panose="00000500000000000000" pitchFamily="2" charset="0"/>
            </a:endParaRPr>
          </a:p>
        </p:txBody>
      </p:sp>
      <p:sp>
        <p:nvSpPr>
          <p:cNvPr id="18" name="Shape 20">
            <a:extLst>
              <a:ext uri="{FF2B5EF4-FFF2-40B4-BE49-F238E27FC236}">
                <a16:creationId xmlns:a16="http://schemas.microsoft.com/office/drawing/2014/main" id="{C79A07D9-5529-BEF4-1893-5D1200D5870F}"/>
              </a:ext>
            </a:extLst>
          </p:cNvPr>
          <p:cNvSpPr/>
          <p:nvPr/>
        </p:nvSpPr>
        <p:spPr>
          <a:xfrm>
            <a:off x="8040624" y="1737360"/>
            <a:ext cx="731520" cy="73152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fr-BE" sz="2800" noProof="0" dirty="0">
              <a:latin typeface="Titillium Web" panose="00000500000000000000" pitchFamily="2" charset="0"/>
            </a:endParaRPr>
          </a:p>
        </p:txBody>
      </p:sp>
      <p:sp>
        <p:nvSpPr>
          <p:cNvPr id="19" name="Text 21">
            <a:extLst>
              <a:ext uri="{FF2B5EF4-FFF2-40B4-BE49-F238E27FC236}">
                <a16:creationId xmlns:a16="http://schemas.microsoft.com/office/drawing/2014/main" id="{E56BEBB0-BBF7-0CB9-5414-5CD283072BB5}"/>
              </a:ext>
            </a:extLst>
          </p:cNvPr>
          <p:cNvSpPr/>
          <p:nvPr/>
        </p:nvSpPr>
        <p:spPr>
          <a:xfrm>
            <a:off x="8040624" y="1737360"/>
            <a:ext cx="7315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fr-BE" sz="2800" b="1" noProof="0" dirty="0">
                <a:solidFill>
                  <a:srgbClr val="D4880A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</a:rPr>
              <a:t>4</a:t>
            </a:r>
            <a:endParaRPr lang="fr-BE" sz="2800" noProof="0" dirty="0">
              <a:latin typeface="Titillium Web" panose="00000500000000000000" pitchFamily="2" charset="0"/>
            </a:endParaRPr>
          </a:p>
        </p:txBody>
      </p:sp>
      <p:sp>
        <p:nvSpPr>
          <p:cNvPr id="20" name="Text 22">
            <a:extLst>
              <a:ext uri="{FF2B5EF4-FFF2-40B4-BE49-F238E27FC236}">
                <a16:creationId xmlns:a16="http://schemas.microsoft.com/office/drawing/2014/main" id="{63548A96-F677-C55D-83E2-CE099E45202D}"/>
              </a:ext>
            </a:extLst>
          </p:cNvPr>
          <p:cNvSpPr/>
          <p:nvPr/>
        </p:nvSpPr>
        <p:spPr>
          <a:xfrm>
            <a:off x="7455408" y="2712720"/>
            <a:ext cx="1901952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fr-BE" b="1" noProof="0" dirty="0">
                <a:solidFill>
                  <a:srgbClr val="FFFFFF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</a:rPr>
              <a:t>Contrôle qualité</a:t>
            </a:r>
            <a:endParaRPr lang="fr-BE" noProof="0" dirty="0">
              <a:latin typeface="Titillium Web" panose="00000500000000000000" pitchFamily="2" charset="0"/>
            </a:endParaRPr>
          </a:p>
        </p:txBody>
      </p:sp>
      <p:sp>
        <p:nvSpPr>
          <p:cNvPr id="21" name="Text 23">
            <a:extLst>
              <a:ext uri="{FF2B5EF4-FFF2-40B4-BE49-F238E27FC236}">
                <a16:creationId xmlns:a16="http://schemas.microsoft.com/office/drawing/2014/main" id="{5E87B610-EF87-9584-06BC-0285A8E084E0}"/>
              </a:ext>
            </a:extLst>
          </p:cNvPr>
          <p:cNvSpPr/>
          <p:nvPr/>
        </p:nvSpPr>
        <p:spPr>
          <a:xfrm>
            <a:off x="7479792" y="3444240"/>
            <a:ext cx="1853184" cy="224942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/>
            <a:r>
              <a:rPr lang="fr-BE" sz="1400" noProof="0" dirty="0">
                <a:solidFill>
                  <a:srgbClr val="F0F0F0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</a:rPr>
              <a:t>Analyses : métaux lourds, chlore, humidité</a:t>
            </a:r>
            <a:endParaRPr lang="fr-BE" sz="1400" noProof="0" dirty="0">
              <a:latin typeface="Titillium Web" panose="00000500000000000000" pitchFamily="2" charset="0"/>
            </a:endParaRPr>
          </a:p>
        </p:txBody>
      </p:sp>
      <p:sp>
        <p:nvSpPr>
          <p:cNvPr id="22" name="Shape 24">
            <a:extLst>
              <a:ext uri="{FF2B5EF4-FFF2-40B4-BE49-F238E27FC236}">
                <a16:creationId xmlns:a16="http://schemas.microsoft.com/office/drawing/2014/main" id="{32D438F6-B495-136A-DED5-6BD3B674BE9A}"/>
              </a:ext>
            </a:extLst>
          </p:cNvPr>
          <p:cNvSpPr/>
          <p:nvPr/>
        </p:nvSpPr>
        <p:spPr>
          <a:xfrm>
            <a:off x="9668256" y="1469136"/>
            <a:ext cx="2097024" cy="4322064"/>
          </a:xfrm>
          <a:prstGeom prst="rect">
            <a:avLst/>
          </a:prstGeom>
          <a:solidFill>
            <a:srgbClr val="EC7030"/>
          </a:solidFill>
          <a:ln w="12700">
            <a:solidFill>
              <a:srgbClr val="EC7030"/>
            </a:solidFill>
            <a:prstDash val="solid"/>
          </a:ln>
        </p:spPr>
        <p:txBody>
          <a:bodyPr/>
          <a:lstStyle/>
          <a:p>
            <a:endParaRPr lang="fr-BE" sz="2800" noProof="0" dirty="0">
              <a:latin typeface="Titillium Web" panose="00000500000000000000" pitchFamily="2" charset="0"/>
            </a:endParaRPr>
          </a:p>
        </p:txBody>
      </p:sp>
      <p:sp>
        <p:nvSpPr>
          <p:cNvPr id="23" name="Shape 25">
            <a:extLst>
              <a:ext uri="{FF2B5EF4-FFF2-40B4-BE49-F238E27FC236}">
                <a16:creationId xmlns:a16="http://schemas.microsoft.com/office/drawing/2014/main" id="{226EA6B8-6340-473B-0967-54EAD6ED9A91}"/>
              </a:ext>
            </a:extLst>
          </p:cNvPr>
          <p:cNvSpPr/>
          <p:nvPr/>
        </p:nvSpPr>
        <p:spPr>
          <a:xfrm>
            <a:off x="10351008" y="1737360"/>
            <a:ext cx="731520" cy="73152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fr-BE" sz="2800" noProof="0" dirty="0">
              <a:latin typeface="Titillium Web" panose="00000500000000000000" pitchFamily="2" charset="0"/>
            </a:endParaRPr>
          </a:p>
        </p:txBody>
      </p:sp>
      <p:sp>
        <p:nvSpPr>
          <p:cNvPr id="24" name="Text 26">
            <a:extLst>
              <a:ext uri="{FF2B5EF4-FFF2-40B4-BE49-F238E27FC236}">
                <a16:creationId xmlns:a16="http://schemas.microsoft.com/office/drawing/2014/main" id="{EAF68A59-349C-C9FF-224A-2D41EE5295CE}"/>
              </a:ext>
            </a:extLst>
          </p:cNvPr>
          <p:cNvSpPr/>
          <p:nvPr/>
        </p:nvSpPr>
        <p:spPr>
          <a:xfrm>
            <a:off x="10351008" y="1737360"/>
            <a:ext cx="7315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fr-BE" sz="2800" b="1" noProof="0" dirty="0">
                <a:solidFill>
                  <a:srgbClr val="EC7030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</a:rPr>
              <a:t>5</a:t>
            </a:r>
            <a:endParaRPr lang="fr-BE" sz="2800" noProof="0" dirty="0">
              <a:latin typeface="Titillium Web" panose="00000500000000000000" pitchFamily="2" charset="0"/>
            </a:endParaRPr>
          </a:p>
        </p:txBody>
      </p:sp>
      <p:sp>
        <p:nvSpPr>
          <p:cNvPr id="25" name="Text 27">
            <a:extLst>
              <a:ext uri="{FF2B5EF4-FFF2-40B4-BE49-F238E27FC236}">
                <a16:creationId xmlns:a16="http://schemas.microsoft.com/office/drawing/2014/main" id="{C055412D-CF15-0F86-2CE4-69961DF8F6B4}"/>
              </a:ext>
            </a:extLst>
          </p:cNvPr>
          <p:cNvSpPr/>
          <p:nvPr/>
        </p:nvSpPr>
        <p:spPr>
          <a:xfrm>
            <a:off x="9765792" y="2712720"/>
            <a:ext cx="1901952" cy="67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fr-BE" b="1" noProof="0" dirty="0">
                <a:solidFill>
                  <a:srgbClr val="FFFFFF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</a:rPr>
              <a:t>Livraison</a:t>
            </a:r>
            <a:endParaRPr lang="fr-BE" noProof="0" dirty="0">
              <a:latin typeface="Titillium Web" panose="00000500000000000000" pitchFamily="2" charset="0"/>
            </a:endParaRPr>
          </a:p>
        </p:txBody>
      </p:sp>
      <p:sp>
        <p:nvSpPr>
          <p:cNvPr id="26" name="Text 28">
            <a:extLst>
              <a:ext uri="{FF2B5EF4-FFF2-40B4-BE49-F238E27FC236}">
                <a16:creationId xmlns:a16="http://schemas.microsoft.com/office/drawing/2014/main" id="{10924001-20EF-988D-40E5-C393BDB85B2D}"/>
              </a:ext>
            </a:extLst>
          </p:cNvPr>
          <p:cNvSpPr/>
          <p:nvPr/>
        </p:nvSpPr>
        <p:spPr>
          <a:xfrm>
            <a:off x="9790176" y="3444240"/>
            <a:ext cx="1853184" cy="224942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/>
            <a:r>
              <a:rPr lang="fr-BE" sz="1400" noProof="0" dirty="0">
                <a:solidFill>
                  <a:srgbClr val="F0F0F0"/>
                </a:solidFill>
                <a:latin typeface="Titillium Web" panose="00000500000000000000" pitchFamily="2" charset="0"/>
                <a:ea typeface="Calibri" pitchFamily="34" charset="-122"/>
                <a:cs typeface="Calibri" pitchFamily="34" charset="-120"/>
              </a:rPr>
              <a:t>Par camion ou convoyeur selon configuration du site</a:t>
            </a:r>
            <a:endParaRPr lang="fr-BE" sz="1400" noProof="0" dirty="0">
              <a:latin typeface="Titillium Web" panose="00000500000000000000" pitchFamily="2" charset="0"/>
            </a:endParaRPr>
          </a:p>
        </p:txBody>
      </p:sp>
      <p:sp>
        <p:nvSpPr>
          <p:cNvPr id="27" name="Title 3">
            <a:extLst>
              <a:ext uri="{FF2B5EF4-FFF2-40B4-BE49-F238E27FC236}">
                <a16:creationId xmlns:a16="http://schemas.microsoft.com/office/drawing/2014/main" id="{A053BC41-FED0-D7E0-E3F3-8D8AD0C0F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02" y="148577"/>
            <a:ext cx="10515600" cy="557314"/>
          </a:xfrm>
        </p:spPr>
        <p:txBody>
          <a:bodyPr/>
          <a:lstStyle/>
          <a:p>
            <a:r>
              <a:rPr lang="fr-BE" noProof="0" dirty="0"/>
              <a:t>Circuit d’approvisionnement type</a:t>
            </a:r>
            <a:endParaRPr lang="fr-BE" b="0" noProof="0" dirty="0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8532DEDD-C502-35C2-E119-4AB896FDE7F8}"/>
              </a:ext>
            </a:extLst>
          </p:cNvPr>
          <p:cNvSpPr/>
          <p:nvPr/>
        </p:nvSpPr>
        <p:spPr>
          <a:xfrm>
            <a:off x="304800" y="6092190"/>
            <a:ext cx="3324225" cy="546748"/>
          </a:xfrm>
          <a:prstGeom prst="rightArrow">
            <a:avLst/>
          </a:prstGeom>
          <a:solidFill>
            <a:srgbClr val="27324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FF4A66F-7C70-D6B6-CDD4-930C64A0C248}"/>
              </a:ext>
            </a:extLst>
          </p:cNvPr>
          <p:cNvSpPr txBox="1"/>
          <p:nvPr/>
        </p:nvSpPr>
        <p:spPr>
          <a:xfrm>
            <a:off x="3760469" y="6035040"/>
            <a:ext cx="8269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Les conditions du permis d'environnement et la réglementation sur les déchets imposent la </a:t>
            </a:r>
            <a:r>
              <a:rPr lang="fr-BE" sz="2000" b="1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traçabilité des approvisionnements! (AGW)</a:t>
            </a:r>
          </a:p>
        </p:txBody>
      </p:sp>
    </p:spTree>
    <p:extLst>
      <p:ext uri="{BB962C8B-B14F-4D97-AF65-F5344CB8AC3E}">
        <p14:creationId xmlns:p14="http://schemas.microsoft.com/office/powerpoint/2010/main" val="368359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2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A6E8A-E386-81E8-5158-B784B5E18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F7C0109C-2220-B901-9898-713AC7D14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02" y="148577"/>
            <a:ext cx="10515600" cy="557314"/>
          </a:xfrm>
        </p:spPr>
        <p:txBody>
          <a:bodyPr/>
          <a:lstStyle/>
          <a:p>
            <a:r>
              <a:rPr lang="fr-BE" b="0" noProof="0" dirty="0"/>
              <a:t>Quelle quantité et quelle provenance pour MSG?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D3ED00-D695-3ED6-67AC-115794788E0F}"/>
              </a:ext>
            </a:extLst>
          </p:cNvPr>
          <p:cNvSpPr txBox="1"/>
          <p:nvPr/>
        </p:nvSpPr>
        <p:spPr>
          <a:xfrm>
            <a:off x="576103" y="939745"/>
            <a:ext cx="10015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b="1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Consommation annuelle envisagée = 55.000 tonnes/an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3A4E933-F3C0-BA39-4027-5BE88586610F}"/>
              </a:ext>
            </a:extLst>
          </p:cNvPr>
          <p:cNvGraphicFramePr>
            <a:graphicFrameLocks noGrp="1"/>
          </p:cNvGraphicFramePr>
          <p:nvPr/>
        </p:nvGraphicFramePr>
        <p:xfrm>
          <a:off x="300000" y="1661580"/>
          <a:ext cx="7529552" cy="4841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2388">
                  <a:extLst>
                    <a:ext uri="{9D8B030D-6E8A-4147-A177-3AD203B41FA5}">
                      <a16:colId xmlns:a16="http://schemas.microsoft.com/office/drawing/2014/main" val="987601702"/>
                    </a:ext>
                  </a:extLst>
                </a:gridCol>
                <a:gridCol w="1882388">
                  <a:extLst>
                    <a:ext uri="{9D8B030D-6E8A-4147-A177-3AD203B41FA5}">
                      <a16:colId xmlns:a16="http://schemas.microsoft.com/office/drawing/2014/main" val="3092327446"/>
                    </a:ext>
                  </a:extLst>
                </a:gridCol>
                <a:gridCol w="1882388">
                  <a:extLst>
                    <a:ext uri="{9D8B030D-6E8A-4147-A177-3AD203B41FA5}">
                      <a16:colId xmlns:a16="http://schemas.microsoft.com/office/drawing/2014/main" val="74277408"/>
                    </a:ext>
                  </a:extLst>
                </a:gridCol>
                <a:gridCol w="1882388">
                  <a:extLst>
                    <a:ext uri="{9D8B030D-6E8A-4147-A177-3AD203B41FA5}">
                      <a16:colId xmlns:a16="http://schemas.microsoft.com/office/drawing/2014/main" val="4054337218"/>
                    </a:ext>
                  </a:extLst>
                </a:gridCol>
              </a:tblGrid>
              <a:tr h="684000">
                <a:tc>
                  <a:txBody>
                    <a:bodyPr/>
                    <a:lstStyle/>
                    <a:p>
                      <a:pPr algn="ctr"/>
                      <a:r>
                        <a:rPr lang="fr-BE" noProof="0" dirty="0">
                          <a:latin typeface="Titillium Web" panose="00000500000000000000" pitchFamily="2" charset="0"/>
                        </a:rPr>
                        <a:t>Origine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324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noProof="0" dirty="0">
                          <a:latin typeface="Titillium Web" panose="00000500000000000000" pitchFamily="2" charset="0"/>
                        </a:rPr>
                        <a:t>Distance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324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noProof="0" dirty="0">
                          <a:latin typeface="Titillium Web" panose="00000500000000000000" pitchFamily="2" charset="0"/>
                        </a:rPr>
                        <a:t>Quantité prévue (tonnes/an)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324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noProof="0" dirty="0">
                          <a:latin typeface="Titillium Web" panose="00000500000000000000" pitchFamily="2" charset="0"/>
                        </a:rPr>
                        <a:t>Proportion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732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6075072"/>
                  </a:ext>
                </a:extLst>
              </a:tr>
              <a:tr h="1039284">
                <a:tc>
                  <a:txBody>
                    <a:bodyPr/>
                    <a:lstStyle/>
                    <a:p>
                      <a:pPr algn="ctr"/>
                      <a:r>
                        <a:rPr lang="fr-BE" sz="2400" noProof="0" dirty="0">
                          <a:solidFill>
                            <a:srgbClr val="27324E"/>
                          </a:solidFill>
                          <a:latin typeface="Titillium Web" panose="00000500000000000000" pitchFamily="2" charset="0"/>
                        </a:rPr>
                        <a:t>BEP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400" b="1" noProof="0" dirty="0">
                          <a:solidFill>
                            <a:srgbClr val="27324E"/>
                          </a:solidFill>
                          <a:latin typeface="Titillium Web" panose="00000500000000000000" pitchFamily="2" charset="0"/>
                        </a:rPr>
                        <a:t>30,5 km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400" noProof="0" dirty="0">
                          <a:solidFill>
                            <a:srgbClr val="27324E"/>
                          </a:solidFill>
                          <a:latin typeface="Titillium Web" panose="00000500000000000000" pitchFamily="2" charset="0"/>
                        </a:rPr>
                        <a:t>7.000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800" b="1" noProof="0" dirty="0">
                          <a:solidFill>
                            <a:srgbClr val="27324E"/>
                          </a:solidFill>
                          <a:latin typeface="Titillium Web" panose="00000500000000000000" pitchFamily="2" charset="0"/>
                        </a:rPr>
                        <a:t>13%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5322876"/>
                  </a:ext>
                </a:extLst>
              </a:tr>
              <a:tr h="1039284">
                <a:tc>
                  <a:txBody>
                    <a:bodyPr/>
                    <a:lstStyle/>
                    <a:p>
                      <a:pPr algn="ctr"/>
                      <a:r>
                        <a:rPr lang="fr-BE" sz="2400" noProof="0" dirty="0" err="1">
                          <a:solidFill>
                            <a:srgbClr val="27324E"/>
                          </a:solidFill>
                          <a:latin typeface="Titillium Web" panose="00000500000000000000" pitchFamily="2" charset="0"/>
                        </a:rPr>
                        <a:t>Intradel</a:t>
                      </a:r>
                      <a:endParaRPr lang="fr-BE" sz="2400" noProof="0" dirty="0">
                        <a:solidFill>
                          <a:srgbClr val="27324E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400" b="1" noProof="0" dirty="0">
                          <a:solidFill>
                            <a:srgbClr val="27324E"/>
                          </a:solidFill>
                          <a:latin typeface="Titillium Web" panose="00000500000000000000" pitchFamily="2" charset="0"/>
                        </a:rPr>
                        <a:t>91,3 km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400" noProof="0" dirty="0">
                          <a:solidFill>
                            <a:srgbClr val="27324E"/>
                          </a:solidFill>
                          <a:latin typeface="Titillium Web" panose="00000500000000000000" pitchFamily="2" charset="0"/>
                        </a:rPr>
                        <a:t>15.000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800" b="1" noProof="0" dirty="0">
                          <a:solidFill>
                            <a:srgbClr val="27324E"/>
                          </a:solidFill>
                          <a:latin typeface="Titillium Web" panose="00000500000000000000" pitchFamily="2" charset="0"/>
                        </a:rPr>
                        <a:t>27%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4413033"/>
                  </a:ext>
                </a:extLst>
              </a:tr>
              <a:tr h="1039284">
                <a:tc>
                  <a:txBody>
                    <a:bodyPr/>
                    <a:lstStyle/>
                    <a:p>
                      <a:pPr algn="ctr"/>
                      <a:r>
                        <a:rPr lang="fr-BE" sz="2400" noProof="0" dirty="0" err="1">
                          <a:solidFill>
                            <a:srgbClr val="27324E"/>
                          </a:solidFill>
                          <a:latin typeface="Titillium Web" panose="00000500000000000000" pitchFamily="2" charset="0"/>
                        </a:rPr>
                        <a:t>inBW</a:t>
                      </a:r>
                      <a:endParaRPr lang="fr-BE" sz="2400" noProof="0" dirty="0">
                        <a:solidFill>
                          <a:srgbClr val="27324E"/>
                        </a:solidFill>
                        <a:latin typeface="Titillium Web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400" b="1" noProof="0" dirty="0">
                          <a:solidFill>
                            <a:srgbClr val="27324E"/>
                          </a:solidFill>
                          <a:latin typeface="Titillium Web" panose="00000500000000000000" pitchFamily="2" charset="0"/>
                        </a:rPr>
                        <a:t>0 km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400" noProof="0" dirty="0">
                          <a:solidFill>
                            <a:srgbClr val="27324E"/>
                          </a:solidFill>
                          <a:latin typeface="Titillium Web" panose="00000500000000000000" pitchFamily="2" charset="0"/>
                        </a:rPr>
                        <a:t>15.000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800" b="1" noProof="0" dirty="0">
                          <a:solidFill>
                            <a:srgbClr val="27324E"/>
                          </a:solidFill>
                          <a:latin typeface="Titillium Web" panose="00000500000000000000" pitchFamily="2" charset="0"/>
                        </a:rPr>
                        <a:t>27%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627868"/>
                  </a:ext>
                </a:extLst>
              </a:tr>
              <a:tr h="1039284">
                <a:tc>
                  <a:txBody>
                    <a:bodyPr/>
                    <a:lstStyle/>
                    <a:p>
                      <a:pPr algn="ctr"/>
                      <a:r>
                        <a:rPr lang="fr-BE" noProof="0" dirty="0">
                          <a:solidFill>
                            <a:srgbClr val="27324E"/>
                          </a:solidFill>
                          <a:latin typeface="Titillium Web" panose="00000500000000000000" pitchFamily="2" charset="0"/>
                        </a:rPr>
                        <a:t>Autres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400" b="1" noProof="0" dirty="0">
                          <a:solidFill>
                            <a:srgbClr val="27324E"/>
                          </a:solidFill>
                          <a:latin typeface="Titillium Web" panose="00000500000000000000" pitchFamily="2" charset="0"/>
                        </a:rPr>
                        <a:t>&lt;200 km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400" noProof="0" dirty="0">
                          <a:solidFill>
                            <a:srgbClr val="27324E"/>
                          </a:solidFill>
                          <a:latin typeface="Titillium Web" panose="00000500000000000000" pitchFamily="2" charset="0"/>
                        </a:rPr>
                        <a:t>18.000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2800" b="1" noProof="0" dirty="0">
                          <a:solidFill>
                            <a:srgbClr val="27324E"/>
                          </a:solidFill>
                          <a:latin typeface="Titillium Web" panose="00000500000000000000" pitchFamily="2" charset="0"/>
                        </a:rPr>
                        <a:t>33%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6643362"/>
                  </a:ext>
                </a:extLst>
              </a:tr>
            </a:tbl>
          </a:graphicData>
        </a:graphic>
      </p:graphicFrame>
      <p:sp>
        <p:nvSpPr>
          <p:cNvPr id="6" name="Right Brace 5">
            <a:extLst>
              <a:ext uri="{FF2B5EF4-FFF2-40B4-BE49-F238E27FC236}">
                <a16:creationId xmlns:a16="http://schemas.microsoft.com/office/drawing/2014/main" id="{18DDF8B3-8700-7E49-18CA-58460FC795A4}"/>
              </a:ext>
            </a:extLst>
          </p:cNvPr>
          <p:cNvSpPr/>
          <p:nvPr/>
        </p:nvSpPr>
        <p:spPr>
          <a:xfrm>
            <a:off x="7924800" y="2343150"/>
            <a:ext cx="400050" cy="3095625"/>
          </a:xfrm>
          <a:prstGeom prst="rightBrace">
            <a:avLst/>
          </a:prstGeom>
          <a:ln w="38100">
            <a:solidFill>
              <a:srgbClr val="2732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87E22E-3BC3-DA58-9998-53C033944DB7}"/>
              </a:ext>
            </a:extLst>
          </p:cNvPr>
          <p:cNvSpPr txBox="1"/>
          <p:nvPr/>
        </p:nvSpPr>
        <p:spPr>
          <a:xfrm>
            <a:off x="8553450" y="3057704"/>
            <a:ext cx="27527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800" b="1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67% </a:t>
            </a:r>
            <a:r>
              <a:rPr lang="fr-BE" sz="2800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provenant de centre de tri et traitement de déchets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095AD8-CB53-5C29-897E-46E5E0B609D8}"/>
              </a:ext>
            </a:extLst>
          </p:cNvPr>
          <p:cNvSpPr txBox="1"/>
          <p:nvPr/>
        </p:nvSpPr>
        <p:spPr>
          <a:xfrm>
            <a:off x="7712825" y="5438775"/>
            <a:ext cx="4655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BE" sz="2000" noProof="0" dirty="0" err="1">
                <a:solidFill>
                  <a:srgbClr val="27324E"/>
                </a:solidFill>
                <a:latin typeface="Titillium Web" panose="00000500000000000000" pitchFamily="2" charset="0"/>
              </a:rPr>
              <a:t>Soret</a:t>
            </a:r>
            <a:r>
              <a:rPr lang="fr-BE" sz="2000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 (Nivelles) 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BE" sz="2000" noProof="0" dirty="0" err="1">
                <a:solidFill>
                  <a:srgbClr val="27324E"/>
                </a:solidFill>
                <a:latin typeface="Titillium Web" panose="00000500000000000000" pitchFamily="2" charset="0"/>
              </a:rPr>
              <a:t>Renewi</a:t>
            </a:r>
            <a:endParaRPr lang="fr-BE" sz="2000" noProof="0" dirty="0">
              <a:solidFill>
                <a:srgbClr val="27324E"/>
              </a:solidFill>
              <a:latin typeface="Titillium Web" panose="00000500000000000000" pitchFamily="2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BE" sz="2000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 RVD (Nord de la France/Allemagne)</a:t>
            </a:r>
          </a:p>
        </p:txBody>
      </p:sp>
    </p:spTree>
    <p:extLst>
      <p:ext uri="{BB962C8B-B14F-4D97-AF65-F5344CB8AC3E}">
        <p14:creationId xmlns:p14="http://schemas.microsoft.com/office/powerpoint/2010/main" val="240942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B869B-288F-B7F1-B49D-82BFA8B19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9AEEBD2B-1771-B3E1-5308-7CDAD61DD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02" y="148577"/>
            <a:ext cx="10515600" cy="557314"/>
          </a:xfrm>
        </p:spPr>
        <p:txBody>
          <a:bodyPr/>
          <a:lstStyle/>
          <a:p>
            <a:r>
              <a:rPr lang="fr-BE" b="0" noProof="0" dirty="0"/>
              <a:t>Mise en perspective – potentiel en Belgique?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B8FD6B-CF77-990A-A4E9-0B337756E17A}"/>
              </a:ext>
            </a:extLst>
          </p:cNvPr>
          <p:cNvSpPr txBox="1"/>
          <p:nvPr/>
        </p:nvSpPr>
        <p:spPr>
          <a:xfrm>
            <a:off x="124968" y="6464519"/>
            <a:ext cx="1143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i="1" noProof="0" dirty="0">
                <a:solidFill>
                  <a:schemeClr val="bg1">
                    <a:lumMod val="75000"/>
                  </a:schemeClr>
                </a:solidFill>
                <a:latin typeface="Titillium Web" panose="00000500000000000000" pitchFamily="2" charset="0"/>
              </a:rPr>
              <a:t>Source: Eurostat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03952AE-6059-076D-5C39-678C8E14DD2A}"/>
              </a:ext>
            </a:extLst>
          </p:cNvPr>
          <p:cNvGraphicFramePr>
            <a:graphicFrameLocks/>
          </p:cNvGraphicFramePr>
          <p:nvPr/>
        </p:nvGraphicFramePr>
        <p:xfrm>
          <a:off x="314326" y="1190625"/>
          <a:ext cx="6257924" cy="5200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7770BE8-2623-33B8-26B1-216B427CE0F5}"/>
              </a:ext>
            </a:extLst>
          </p:cNvPr>
          <p:cNvCxnSpPr>
            <a:cxnSpLocks/>
          </p:cNvCxnSpPr>
          <p:nvPr/>
        </p:nvCxnSpPr>
        <p:spPr>
          <a:xfrm flipV="1">
            <a:off x="6368224" y="3186112"/>
            <a:ext cx="1032701" cy="1531938"/>
          </a:xfrm>
          <a:prstGeom prst="straightConnector1">
            <a:avLst/>
          </a:prstGeom>
          <a:ln w="28575">
            <a:solidFill>
              <a:srgbClr val="27324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77495BB6-E7D0-3E7F-77D6-57396E25E34D}"/>
              </a:ext>
            </a:extLst>
          </p:cNvPr>
          <p:cNvSpPr/>
          <p:nvPr/>
        </p:nvSpPr>
        <p:spPr>
          <a:xfrm>
            <a:off x="6096000" y="3797300"/>
            <a:ext cx="272224" cy="16319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6D4109-F0DE-094E-8DCC-06B7DE071CD8}"/>
              </a:ext>
            </a:extLst>
          </p:cNvPr>
          <p:cNvSpPr txBox="1"/>
          <p:nvPr/>
        </p:nvSpPr>
        <p:spPr>
          <a:xfrm>
            <a:off x="7400925" y="5764327"/>
            <a:ext cx="4205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noProof="0" dirty="0">
                <a:solidFill>
                  <a:srgbClr val="27324E"/>
                </a:solidFill>
                <a:latin typeface="Titillium Web" panose="00000500000000000000" pitchFamily="2" charset="0"/>
              </a:rPr>
              <a:t>Enormes volumes générés par rapport aux besoin du projet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46E92D-960C-A91D-D8F3-76FD11FA1A85}"/>
              </a:ext>
            </a:extLst>
          </p:cNvPr>
          <p:cNvSpPr/>
          <p:nvPr/>
        </p:nvSpPr>
        <p:spPr>
          <a:xfrm>
            <a:off x="314326" y="1645920"/>
            <a:ext cx="6257924" cy="76039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7BE9A69-AE33-3306-4319-7B2C611D9830}"/>
              </a:ext>
            </a:extLst>
          </p:cNvPr>
          <p:cNvCxnSpPr>
            <a:stCxn id="16" idx="2"/>
            <a:endCxn id="14" idx="1"/>
          </p:cNvCxnSpPr>
          <p:nvPr/>
        </p:nvCxnSpPr>
        <p:spPr>
          <a:xfrm>
            <a:off x="3443288" y="2406316"/>
            <a:ext cx="3957637" cy="3773510"/>
          </a:xfrm>
          <a:prstGeom prst="straightConnector1">
            <a:avLst/>
          </a:prstGeom>
          <a:ln w="38100">
            <a:solidFill>
              <a:srgbClr val="27324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E0C43CC-DDB4-97A2-BF07-1656D2B20F89}"/>
              </a:ext>
            </a:extLst>
          </p:cNvPr>
          <p:cNvGraphicFramePr>
            <a:graphicFrameLocks/>
          </p:cNvGraphicFramePr>
          <p:nvPr/>
        </p:nvGraphicFramePr>
        <p:xfrm>
          <a:off x="7185209" y="895349"/>
          <a:ext cx="4867275" cy="4657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7827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6" grpId="0" animBg="1"/>
      <p:bldGraphic spid="6" grpId="0">
        <p:bldAsOne/>
      </p:bldGraphic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8284D9-3A84-4698-9149-80A64A7D6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067" y="2766218"/>
            <a:ext cx="11069865" cy="1325563"/>
          </a:xfrm>
        </p:spPr>
        <p:txBody>
          <a:bodyPr>
            <a:normAutofit fontScale="90000"/>
          </a:bodyPr>
          <a:lstStyle/>
          <a:p>
            <a:r>
              <a:rPr lang="fr-BE" sz="6300" b="0" spc="300" noProof="0" dirty="0">
                <a:latin typeface="Montserrat SemiBold" panose="00000700000000000000" pitchFamily="2" charset="0"/>
              </a:rPr>
              <a:t>Merci pour votre attention, des questions?</a:t>
            </a:r>
          </a:p>
        </p:txBody>
      </p:sp>
    </p:spTree>
    <p:extLst>
      <p:ext uri="{BB962C8B-B14F-4D97-AF65-F5344CB8AC3E}">
        <p14:creationId xmlns:p14="http://schemas.microsoft.com/office/powerpoint/2010/main" val="6945578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  <a:alpha val="48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E59F3C-0654-2382-C327-751BD1CA0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BE" sz="3200" dirty="0"/>
              <a:t>Centrale de cogénération à la biomasse de bois B </a:t>
            </a:r>
            <a:br>
              <a:rPr lang="fr-BE" sz="3200" dirty="0"/>
            </a:br>
            <a:r>
              <a:rPr lang="fr-BE" sz="3200" dirty="0"/>
              <a:t> Mont-Saint-Guibert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797102-8D8B-E1D1-EB89-C54E301C6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840" y="1978025"/>
            <a:ext cx="10515600" cy="435133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fr-BE" dirty="0"/>
          </a:p>
          <a:p>
            <a:pPr>
              <a:buFont typeface="Wingdings" panose="05000000000000000000" pitchFamily="2" charset="2"/>
              <a:buChar char="Ø"/>
            </a:pPr>
            <a:r>
              <a:rPr lang="fr-BE" sz="3300" dirty="0"/>
              <a:t>Description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BE" sz="3300" dirty="0"/>
              <a:t>Fonctionnement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BE" sz="3300" dirty="0"/>
              <a:t>Formation des polluants atmosphériques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BE" sz="3300" dirty="0"/>
              <a:t>Moyen de réduction des polluants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BE" sz="3300" dirty="0"/>
              <a:t>Permis - valeur d’émissions et d’immissions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BE" sz="3300" dirty="0"/>
              <a:t>Moyens de contrôle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BE" sz="3300" dirty="0"/>
              <a:t>Constats et points de vigilance</a:t>
            </a:r>
          </a:p>
          <a:p>
            <a:pPr>
              <a:buFont typeface="Wingdings" panose="05000000000000000000" pitchFamily="2" charset="2"/>
              <a:buChar char="Ø"/>
            </a:pPr>
            <a:endParaRPr lang="fr-BE" dirty="0"/>
          </a:p>
          <a:p>
            <a:pPr marL="0" indent="0">
              <a:buNone/>
            </a:pPr>
            <a:r>
              <a:rPr lang="fr-BE" sz="2900" dirty="0"/>
              <a:t>Présentation basée sur les informations contenues dans les textes du permis unique et de l’étude d’incidence associée</a:t>
            </a:r>
          </a:p>
          <a:p>
            <a:pPr marL="0" indent="0">
              <a:buNone/>
            </a:pPr>
            <a:endParaRPr lang="fr-BE" dirty="0"/>
          </a:p>
          <a:p>
            <a:endParaRPr lang="fr-BE" dirty="0"/>
          </a:p>
          <a:p>
            <a:pPr algn="r"/>
            <a:endParaRPr lang="fr-BE" sz="2300" dirty="0"/>
          </a:p>
          <a:p>
            <a:pPr marL="0" indent="0" algn="r">
              <a:buNone/>
            </a:pPr>
            <a:r>
              <a:rPr lang="fr-BE" sz="2300" dirty="0"/>
              <a:t>Louvain-La-Neuve, le 15 mai 2026</a:t>
            </a:r>
          </a:p>
          <a:p>
            <a:pPr marL="0" indent="0" algn="r">
              <a:buNone/>
            </a:pPr>
            <a:r>
              <a:rPr lang="fr-BE" sz="2300" dirty="0"/>
              <a:t>Wladyslaw Lokietek</a:t>
            </a:r>
          </a:p>
        </p:txBody>
      </p:sp>
    </p:spTree>
    <p:extLst>
      <p:ext uri="{BB962C8B-B14F-4D97-AF65-F5344CB8AC3E}">
        <p14:creationId xmlns:p14="http://schemas.microsoft.com/office/powerpoint/2010/main" val="30821318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54AB40E-FECC-330F-4928-E79C426B27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7673" y="34651"/>
            <a:ext cx="7576742" cy="682335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699D316-866A-647E-63DB-417E6A961E71}"/>
              </a:ext>
            </a:extLst>
          </p:cNvPr>
          <p:cNvSpPr txBox="1"/>
          <p:nvPr/>
        </p:nvSpPr>
        <p:spPr>
          <a:xfrm>
            <a:off x="9409176" y="490359"/>
            <a:ext cx="27066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Projet de la centrale de cogénération :</a:t>
            </a:r>
          </a:p>
          <a:p>
            <a:r>
              <a:rPr lang="fr-BE" dirty="0"/>
              <a:t> localisation sur le site de l’ancienne sablière de Mont-Saint-Guibert</a:t>
            </a:r>
          </a:p>
        </p:txBody>
      </p:sp>
    </p:spTree>
    <p:extLst>
      <p:ext uri="{BB962C8B-B14F-4D97-AF65-F5344CB8AC3E}">
        <p14:creationId xmlns:p14="http://schemas.microsoft.com/office/powerpoint/2010/main" val="1200419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70433-2307-2D44-FA42-6B978B982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Photographie aérienne, carte&#10;&#10;Le contenu généré par l’IA peut être incorrect.">
            <a:extLst>
              <a:ext uri="{FF2B5EF4-FFF2-40B4-BE49-F238E27FC236}">
                <a16:creationId xmlns:a16="http://schemas.microsoft.com/office/drawing/2014/main" id="{BBAAF064-30C0-340C-1D70-F0BFD102E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296" y="335457"/>
            <a:ext cx="12192000" cy="6187086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5E19B015-A466-96AC-6904-EB18466A08A8}"/>
              </a:ext>
            </a:extLst>
          </p:cNvPr>
          <p:cNvSpPr/>
          <p:nvPr/>
        </p:nvSpPr>
        <p:spPr>
          <a:xfrm>
            <a:off x="4169664" y="2761488"/>
            <a:ext cx="2779776" cy="30632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DF9DB9E-C69B-A646-46A4-73CE9C68CEED}"/>
              </a:ext>
            </a:extLst>
          </p:cNvPr>
          <p:cNvSpPr/>
          <p:nvPr/>
        </p:nvSpPr>
        <p:spPr>
          <a:xfrm>
            <a:off x="6013704" y="746760"/>
            <a:ext cx="3806952" cy="38160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8518038-DB66-82F2-E496-FDBD120A0C63}"/>
              </a:ext>
            </a:extLst>
          </p:cNvPr>
          <p:cNvSpPr txBox="1"/>
          <p:nvPr/>
        </p:nvSpPr>
        <p:spPr>
          <a:xfrm>
            <a:off x="2261235" y="2285476"/>
            <a:ext cx="2258568" cy="64633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BE" dirty="0"/>
              <a:t>Centre de tri in-BW existant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CEBEF2E-8018-59B6-C0C4-9A6BF357DC3E}"/>
              </a:ext>
            </a:extLst>
          </p:cNvPr>
          <p:cNvSpPr txBox="1"/>
          <p:nvPr/>
        </p:nvSpPr>
        <p:spPr>
          <a:xfrm>
            <a:off x="6599301" y="2010299"/>
            <a:ext cx="2954274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BE" dirty="0"/>
              <a:t>Future centrale biomasse</a:t>
            </a:r>
          </a:p>
        </p:txBody>
      </p:sp>
    </p:spTree>
    <p:extLst>
      <p:ext uri="{BB962C8B-B14F-4D97-AF65-F5344CB8AC3E}">
        <p14:creationId xmlns:p14="http://schemas.microsoft.com/office/powerpoint/2010/main" val="41753692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917EA-8A47-DCAF-E324-BFEEEA21B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Photographie aérienne, carte&#10;&#10;Le contenu généré par l’IA peut être incorrect.">
            <a:extLst>
              <a:ext uri="{FF2B5EF4-FFF2-40B4-BE49-F238E27FC236}">
                <a16:creationId xmlns:a16="http://schemas.microsoft.com/office/drawing/2014/main" id="{9D06756F-A5F6-135B-F8F3-2C1825B20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725" y="144112"/>
            <a:ext cx="12192000" cy="618708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ABCD190-277C-88EB-12E4-A998AE5BF337}"/>
              </a:ext>
            </a:extLst>
          </p:cNvPr>
          <p:cNvSpPr txBox="1"/>
          <p:nvPr/>
        </p:nvSpPr>
        <p:spPr>
          <a:xfrm>
            <a:off x="2513076" y="2591324"/>
            <a:ext cx="2258568" cy="64633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BE" dirty="0"/>
              <a:t>Centre de tri in-BW existant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E8E1A7C-5F91-C7FD-EE70-458E4B71CEE4}"/>
              </a:ext>
            </a:extLst>
          </p:cNvPr>
          <p:cNvSpPr txBox="1"/>
          <p:nvPr/>
        </p:nvSpPr>
        <p:spPr>
          <a:xfrm>
            <a:off x="8967597" y="746760"/>
            <a:ext cx="2954274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BE" dirty="0"/>
              <a:t>Future centrale biomasse</a:t>
            </a:r>
          </a:p>
        </p:txBody>
      </p:sp>
      <p:pic>
        <p:nvPicPr>
          <p:cNvPr id="8" name="Image 7" descr="Une image contenant texte, diagramme, Plan, carte&#10;&#10;Le contenu généré par l’IA peut être incorrect.">
            <a:extLst>
              <a:ext uri="{FF2B5EF4-FFF2-40B4-BE49-F238E27FC236}">
                <a16:creationId xmlns:a16="http://schemas.microsoft.com/office/drawing/2014/main" id="{72E19611-D389-7668-8C88-816CEF721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07770">
            <a:off x="4735755" y="3263492"/>
            <a:ext cx="1756715" cy="2207506"/>
          </a:xfrm>
          <a:prstGeom prst="rect">
            <a:avLst/>
          </a:prstGeom>
          <a:effectLst>
            <a:glow rad="127000">
              <a:schemeClr val="accent1">
                <a:alpha val="10000"/>
              </a:schemeClr>
            </a:glow>
          </a:effectLst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3A8740E5-64A0-DEA5-77C9-5C8E4BE22E64}"/>
              </a:ext>
            </a:extLst>
          </p:cNvPr>
          <p:cNvCxnSpPr>
            <a:cxnSpLocks/>
            <a:endCxn id="8" idx="0"/>
          </p:cNvCxnSpPr>
          <p:nvPr/>
        </p:nvCxnSpPr>
        <p:spPr>
          <a:xfrm flipH="1" flipV="1">
            <a:off x="6571236" y="3817531"/>
            <a:ext cx="1884467" cy="25838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E92B7B07-9D17-B131-4A4C-EA7ECF567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685179">
            <a:off x="5990935" y="1239224"/>
            <a:ext cx="3666129" cy="3267724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181336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BC645-3B9D-AAFF-DBF5-D36B244E6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Plan, diagramme, schématique&#10;&#10;Le contenu généré par l’IA peut être incorrect.">
            <a:extLst>
              <a:ext uri="{FF2B5EF4-FFF2-40B4-BE49-F238E27FC236}">
                <a16:creationId xmlns:a16="http://schemas.microsoft.com/office/drawing/2014/main" id="{BF25695E-BC75-81DD-BA1B-460E4352F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482" y="239753"/>
            <a:ext cx="8939035" cy="63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2489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D3573-07AB-3068-F37A-51E6D3AC9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Plan, diagramme, schématique&#10;&#10;Le contenu généré par l’IA peut être incorrect.">
            <a:extLst>
              <a:ext uri="{FF2B5EF4-FFF2-40B4-BE49-F238E27FC236}">
                <a16:creationId xmlns:a16="http://schemas.microsoft.com/office/drawing/2014/main" id="{06A82E92-232E-51F7-7148-421F5FA76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037" y="18388"/>
            <a:ext cx="11440081" cy="6858000"/>
          </a:xfrm>
          <a:prstGeom prst="rect">
            <a:avLst/>
          </a:prstGeom>
        </p:spPr>
      </p:pic>
      <p:pic>
        <p:nvPicPr>
          <p:cNvPr id="5" name="Image 4" descr="Une image contenant capture d’écran, Modèle réduit, Modélisation 3D, Logiciel de jeu vidéo&#10;&#10;Le contenu généré par l’IA peut être incorrect.">
            <a:extLst>
              <a:ext uri="{FF2B5EF4-FFF2-40B4-BE49-F238E27FC236}">
                <a16:creationId xmlns:a16="http://schemas.microsoft.com/office/drawing/2014/main" id="{D6EA4263-BA62-E231-150B-691C6016E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2230551"/>
            <a:ext cx="5048530" cy="354816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A389A94-A24C-BE0D-186A-CB9C742EC107}"/>
              </a:ext>
            </a:extLst>
          </p:cNvPr>
          <p:cNvSpPr txBox="1"/>
          <p:nvPr/>
        </p:nvSpPr>
        <p:spPr>
          <a:xfrm>
            <a:off x="3695700" y="209550"/>
            <a:ext cx="1352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>
                <a:solidFill>
                  <a:srgbClr val="FF0000"/>
                </a:solidFill>
              </a:rPr>
              <a:t>2.308 m³</a:t>
            </a:r>
          </a:p>
          <a:p>
            <a:pPr algn="ctr"/>
            <a:r>
              <a:rPr lang="fr-BE" dirty="0">
                <a:solidFill>
                  <a:srgbClr val="FF0000"/>
                </a:solidFill>
              </a:rPr>
              <a:t>± 231 t</a:t>
            </a:r>
          </a:p>
          <a:p>
            <a:pPr algn="ctr"/>
            <a:r>
              <a:rPr lang="fr-BE" dirty="0">
                <a:solidFill>
                  <a:srgbClr val="FF0000"/>
                </a:solidFill>
              </a:rPr>
              <a:t>±  1,4 jours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9BFABFF-D48B-CCF6-7F42-2677B45A20BB}"/>
              </a:ext>
            </a:extLst>
          </p:cNvPr>
          <p:cNvSpPr txBox="1"/>
          <p:nvPr/>
        </p:nvSpPr>
        <p:spPr>
          <a:xfrm>
            <a:off x="7248246" y="3447388"/>
            <a:ext cx="1352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>
                <a:solidFill>
                  <a:srgbClr val="FF0000"/>
                </a:solidFill>
              </a:rPr>
              <a:t>1.344 m³</a:t>
            </a:r>
          </a:p>
          <a:p>
            <a:pPr algn="ctr"/>
            <a:r>
              <a:rPr lang="fr-BE" dirty="0">
                <a:solidFill>
                  <a:srgbClr val="FF0000"/>
                </a:solidFill>
              </a:rPr>
              <a:t>± 269 t</a:t>
            </a:r>
          </a:p>
          <a:p>
            <a:pPr algn="ctr"/>
            <a:r>
              <a:rPr lang="fr-BE" dirty="0">
                <a:solidFill>
                  <a:srgbClr val="FF0000"/>
                </a:solidFill>
              </a:rPr>
              <a:t>±  1,7 jours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9AD5EBD-C686-AB19-6EA3-BE06AB5A5157}"/>
              </a:ext>
            </a:extLst>
          </p:cNvPr>
          <p:cNvSpPr txBox="1"/>
          <p:nvPr/>
        </p:nvSpPr>
        <p:spPr>
          <a:xfrm>
            <a:off x="7371911" y="4691029"/>
            <a:ext cx="1352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>
                <a:solidFill>
                  <a:srgbClr val="FF0000"/>
                </a:solidFill>
              </a:rPr>
              <a:t>1.344 m³</a:t>
            </a:r>
          </a:p>
          <a:p>
            <a:pPr algn="ctr"/>
            <a:r>
              <a:rPr lang="fr-BE" dirty="0">
                <a:solidFill>
                  <a:srgbClr val="FF0000"/>
                </a:solidFill>
              </a:rPr>
              <a:t>± 296 t</a:t>
            </a:r>
          </a:p>
          <a:p>
            <a:pPr algn="ctr"/>
            <a:r>
              <a:rPr lang="fr-BE" dirty="0">
                <a:solidFill>
                  <a:srgbClr val="FF0000"/>
                </a:solidFill>
              </a:rPr>
              <a:t>±  1,9 jours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8641A26-A729-FB89-DB95-4AE4D25DF475}"/>
              </a:ext>
            </a:extLst>
          </p:cNvPr>
          <p:cNvSpPr txBox="1"/>
          <p:nvPr/>
        </p:nvSpPr>
        <p:spPr>
          <a:xfrm>
            <a:off x="7450455" y="5734050"/>
            <a:ext cx="1352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>
                <a:solidFill>
                  <a:srgbClr val="FF0000"/>
                </a:solidFill>
              </a:rPr>
              <a:t>538 m³</a:t>
            </a:r>
          </a:p>
          <a:p>
            <a:pPr algn="ctr"/>
            <a:r>
              <a:rPr lang="fr-BE" dirty="0">
                <a:solidFill>
                  <a:srgbClr val="FF0000"/>
                </a:solidFill>
              </a:rPr>
              <a:t>± 108 t</a:t>
            </a:r>
          </a:p>
          <a:p>
            <a:pPr algn="ctr"/>
            <a:r>
              <a:rPr lang="fr-BE" dirty="0">
                <a:solidFill>
                  <a:srgbClr val="FF0000"/>
                </a:solidFill>
              </a:rPr>
              <a:t>±  0,7 jour</a:t>
            </a:r>
          </a:p>
        </p:txBody>
      </p:sp>
      <p:pic>
        <p:nvPicPr>
          <p:cNvPr id="18" name="Image 17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4E881329-2FDA-AD4D-1A3A-DA6123D85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4461" y="1956340"/>
            <a:ext cx="3431588" cy="144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87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0FE94-223C-E94B-71D6-04FBB9EB9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B7F01FA4-D0B1-748C-CCD1-9C11E49AA6DF}"/>
              </a:ext>
            </a:extLst>
          </p:cNvPr>
          <p:cNvSpPr txBox="1"/>
          <p:nvPr/>
        </p:nvSpPr>
        <p:spPr>
          <a:xfrm>
            <a:off x="169737" y="264900"/>
            <a:ext cx="6758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noProof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Travaux de rénovations lourdes– Tour de Serres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4967D15-62E9-E560-3684-19AB5FFDEE9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493" y="186489"/>
            <a:ext cx="3279770" cy="1972775"/>
          </a:xfrm>
          <a:prstGeom prst="rect">
            <a:avLst/>
          </a:prstGeom>
        </p:spPr>
      </p:pic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0FA72E45-E6F5-BE11-51D4-496E81C33A99}"/>
              </a:ext>
            </a:extLst>
          </p:cNvPr>
          <p:cNvGraphicFramePr/>
          <p:nvPr/>
        </p:nvGraphicFramePr>
        <p:xfrm>
          <a:off x="328663" y="1099503"/>
          <a:ext cx="7587918" cy="4588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C289310B-50BD-0383-4F78-324AD35019E9}"/>
              </a:ext>
            </a:extLst>
          </p:cNvPr>
          <p:cNvCxnSpPr/>
          <p:nvPr/>
        </p:nvCxnSpPr>
        <p:spPr>
          <a:xfrm>
            <a:off x="853040" y="1627865"/>
            <a:ext cx="723699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4984AA1-13B9-5F30-111B-446A3EF72307}"/>
              </a:ext>
            </a:extLst>
          </p:cNvPr>
          <p:cNvCxnSpPr>
            <a:cxnSpLocks/>
          </p:cNvCxnSpPr>
          <p:nvPr/>
        </p:nvCxnSpPr>
        <p:spPr>
          <a:xfrm>
            <a:off x="5774955" y="4034952"/>
            <a:ext cx="2179721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lèche : bas 13">
            <a:extLst>
              <a:ext uri="{FF2B5EF4-FFF2-40B4-BE49-F238E27FC236}">
                <a16:creationId xmlns:a16="http://schemas.microsoft.com/office/drawing/2014/main" id="{567F8C15-1E25-B9BD-275D-6FD72EB666C8}"/>
              </a:ext>
            </a:extLst>
          </p:cNvPr>
          <p:cNvSpPr/>
          <p:nvPr/>
        </p:nvSpPr>
        <p:spPr>
          <a:xfrm>
            <a:off x="7954675" y="1790603"/>
            <a:ext cx="270718" cy="2113194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C8C7580-4DA5-3129-DA5B-088BA4ED734E}"/>
              </a:ext>
            </a:extLst>
          </p:cNvPr>
          <p:cNvSpPr txBox="1"/>
          <p:nvPr/>
        </p:nvSpPr>
        <p:spPr>
          <a:xfrm>
            <a:off x="8125204" y="3024526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noProof="0" dirty="0">
                <a:solidFill>
                  <a:srgbClr val="00B050"/>
                </a:solidFill>
              </a:rPr>
              <a:t>- 71%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DB95D62-A6F1-0BAD-93FE-2BA0FBC436EC}"/>
              </a:ext>
            </a:extLst>
          </p:cNvPr>
          <p:cNvSpPr txBox="1"/>
          <p:nvPr/>
        </p:nvSpPr>
        <p:spPr>
          <a:xfrm>
            <a:off x="5834471" y="677648"/>
            <a:ext cx="1334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i="1" noProof="0" dirty="0"/>
              <a:t>( base = année )</a:t>
            </a:r>
          </a:p>
        </p:txBody>
      </p:sp>
      <p:sp>
        <p:nvSpPr>
          <p:cNvPr id="2" name="Espace réservé du numéro de diapositive 4">
            <a:extLst>
              <a:ext uri="{FF2B5EF4-FFF2-40B4-BE49-F238E27FC236}">
                <a16:creationId xmlns:a16="http://schemas.microsoft.com/office/drawing/2014/main" id="{CD291C5F-62E6-9B3A-541D-05B573C0A19B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rgbClr val="002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fld id="{B64A37A3-9802-4358-8C60-9F2FF21B8CA9}" type="slidenum">
              <a:rPr lang="fr-BE" sz="1200" smtClean="0"/>
              <a:pPr marL="0" indent="0" algn="r">
                <a:buNone/>
              </a:pPr>
              <a:t>5</a:t>
            </a:fld>
            <a:endParaRPr lang="fr-BE" sz="1200" dirty="0"/>
          </a:p>
        </p:txBody>
      </p:sp>
    </p:spTree>
    <p:extLst>
      <p:ext uri="{BB962C8B-B14F-4D97-AF65-F5344CB8AC3E}">
        <p14:creationId xmlns:p14="http://schemas.microsoft.com/office/powerpoint/2010/main" val="619928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19255-6FA4-A7BF-6ED8-CA265459B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0B9008BF-8375-E600-7995-35E69D376AD3}"/>
              </a:ext>
            </a:extLst>
          </p:cNvPr>
          <p:cNvGrpSpPr/>
          <p:nvPr/>
        </p:nvGrpSpPr>
        <p:grpSpPr>
          <a:xfrm>
            <a:off x="2301015" y="344530"/>
            <a:ext cx="9767160" cy="6340389"/>
            <a:chOff x="967515" y="258805"/>
            <a:chExt cx="9767160" cy="6340389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95109D91-E693-A4B3-19E6-10956F3CC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28515" y="258805"/>
              <a:ext cx="7734970" cy="6340389"/>
            </a:xfrm>
            <a:prstGeom prst="rect">
              <a:avLst/>
            </a:prstGeom>
          </p:spPr>
        </p:pic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6A6317FB-9507-3913-4A1C-2EB58E9DCFA2}"/>
                </a:ext>
              </a:extLst>
            </p:cNvPr>
            <p:cNvSpPr txBox="1"/>
            <p:nvPr/>
          </p:nvSpPr>
          <p:spPr>
            <a:xfrm rot="20135104">
              <a:off x="5505618" y="4599759"/>
              <a:ext cx="1181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dirty="0">
                  <a:solidFill>
                    <a:srgbClr val="FF0000"/>
                  </a:solidFill>
                </a:rPr>
                <a:t>Broyage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07EC2484-C758-133B-6C48-39129D3F158D}"/>
                </a:ext>
              </a:extLst>
            </p:cNvPr>
            <p:cNvSpPr txBox="1"/>
            <p:nvPr/>
          </p:nvSpPr>
          <p:spPr>
            <a:xfrm rot="3961359">
              <a:off x="7496343" y="3855141"/>
              <a:ext cx="1181100" cy="369332"/>
            </a:xfrm>
            <a:prstGeom prst="rect">
              <a:avLst/>
            </a:prstGeom>
            <a:solidFill>
              <a:schemeClr val="bg1">
                <a:alpha val="49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BE" dirty="0">
                  <a:solidFill>
                    <a:srgbClr val="FF0000"/>
                  </a:solidFill>
                </a:rPr>
                <a:t>Criblage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CCF07765-A645-2291-4356-169991733F52}"/>
                </a:ext>
              </a:extLst>
            </p:cNvPr>
            <p:cNvSpPr txBox="1"/>
            <p:nvPr/>
          </p:nvSpPr>
          <p:spPr>
            <a:xfrm>
              <a:off x="2228515" y="4686300"/>
              <a:ext cx="16859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dirty="0">
                  <a:solidFill>
                    <a:srgbClr val="FF0000"/>
                  </a:solidFill>
                </a:rPr>
                <a:t>Alimentation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C163CECF-43C0-9B34-8146-DFEEB9BB482E}"/>
                </a:ext>
              </a:extLst>
            </p:cNvPr>
            <p:cNvSpPr txBox="1"/>
            <p:nvPr/>
          </p:nvSpPr>
          <p:spPr>
            <a:xfrm>
              <a:off x="8086892" y="2571750"/>
              <a:ext cx="2647783" cy="646331"/>
            </a:xfrm>
            <a:prstGeom prst="rect">
              <a:avLst/>
            </a:prstGeom>
            <a:solidFill>
              <a:schemeClr val="bg1">
                <a:alpha val="43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BE" dirty="0">
                  <a:solidFill>
                    <a:srgbClr val="FF0000"/>
                  </a:solidFill>
                </a:rPr>
                <a:t>Cheminée après filtre dépoussiérage</a:t>
              </a:r>
            </a:p>
          </p:txBody>
        </p: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BC8D254-6D89-665C-80CD-1F61C2138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7515" y="258805"/>
              <a:ext cx="3137594" cy="3421638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</p:pic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227FE6A4-648D-22A3-BA1E-680D129F2CF9}"/>
                </a:ext>
              </a:extLst>
            </p:cNvPr>
            <p:cNvCxnSpPr/>
            <p:nvPr/>
          </p:nvCxnSpPr>
          <p:spPr>
            <a:xfrm flipH="1" flipV="1">
              <a:off x="2800350" y="1619250"/>
              <a:ext cx="4781550" cy="6096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6C71021B-5B7C-4E18-F479-88532366883E}"/>
              </a:ext>
            </a:extLst>
          </p:cNvPr>
          <p:cNvSpPr txBox="1"/>
          <p:nvPr/>
        </p:nvSpPr>
        <p:spPr>
          <a:xfrm>
            <a:off x="104775" y="4168617"/>
            <a:ext cx="28003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Hauteur initiale de de la cheminée du broyage bois: 10 m</a:t>
            </a:r>
          </a:p>
          <a:p>
            <a:r>
              <a:rPr lang="fr-BE" dirty="0"/>
              <a:t> </a:t>
            </a:r>
          </a:p>
          <a:p>
            <a:r>
              <a:rPr lang="fr-BE" dirty="0"/>
              <a:t>Elle a été augmentée à 20 m après le recours</a:t>
            </a:r>
          </a:p>
        </p:txBody>
      </p:sp>
    </p:spTree>
    <p:extLst>
      <p:ext uri="{BB962C8B-B14F-4D97-AF65-F5344CB8AC3E}">
        <p14:creationId xmlns:p14="http://schemas.microsoft.com/office/powerpoint/2010/main" val="23503629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AC425F0-4A0F-D739-46E2-C04FC7AB32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469" y="808334"/>
            <a:ext cx="8799506" cy="507232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660EC97-1905-1489-7323-60090D2FB073}"/>
              </a:ext>
            </a:extLst>
          </p:cNvPr>
          <p:cNvSpPr txBox="1"/>
          <p:nvPr/>
        </p:nvSpPr>
        <p:spPr>
          <a:xfrm>
            <a:off x="2333625" y="6049666"/>
            <a:ext cx="3678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Illustration broyeur déchets de bois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4D9A077-9CE1-BAFC-523F-EA08CF9BB28D}"/>
              </a:ext>
            </a:extLst>
          </p:cNvPr>
          <p:cNvSpPr txBox="1"/>
          <p:nvPr/>
        </p:nvSpPr>
        <p:spPr>
          <a:xfrm>
            <a:off x="9324975" y="1600200"/>
            <a:ext cx="26003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/>
              <a:t>Capacité: 35 t/h</a:t>
            </a:r>
          </a:p>
          <a:p>
            <a:endParaRPr lang="fr-BE" sz="1400" dirty="0"/>
          </a:p>
          <a:p>
            <a:endParaRPr lang="fr-BE" sz="1400" dirty="0"/>
          </a:p>
          <a:p>
            <a:r>
              <a:rPr lang="fr-BE" sz="1400" dirty="0"/>
              <a:t>Taille des particules de bois: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/>
              <a:t>A l’entrée: max 300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/>
              <a:t> Après broyage: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sz="1400" dirty="0"/>
              <a:t>0-100 mm ou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sz="1400" dirty="0"/>
              <a:t>0-63 mm</a:t>
            </a:r>
          </a:p>
        </p:txBody>
      </p:sp>
    </p:spTree>
    <p:extLst>
      <p:ext uri="{BB962C8B-B14F-4D97-AF65-F5344CB8AC3E}">
        <p14:creationId xmlns:p14="http://schemas.microsoft.com/office/powerpoint/2010/main" val="15130361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5369EFF3-1C28-E690-32FF-38250FDAF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8584" y="988195"/>
            <a:ext cx="3873729" cy="249195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9DAADE4-A17E-DFAF-D4F3-8DE5D2F616B2}"/>
              </a:ext>
            </a:extLst>
          </p:cNvPr>
          <p:cNvSpPr txBox="1"/>
          <p:nvPr/>
        </p:nvSpPr>
        <p:spPr>
          <a:xfrm>
            <a:off x="601204" y="5929263"/>
            <a:ext cx="3902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Illustration crible à disque pour  bois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2B4E16D-1B2E-BB51-2C1B-620E2FB3BF76}"/>
              </a:ext>
            </a:extLst>
          </p:cNvPr>
          <p:cNvSpPr txBox="1"/>
          <p:nvPr/>
        </p:nvSpPr>
        <p:spPr>
          <a:xfrm>
            <a:off x="942975" y="988195"/>
            <a:ext cx="32194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/>
              <a:t>Le bois est criblé après broyage et les particules de taille supérieure à  63 ou 100 mm sont renvoyées vers le broyeur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2518322-95D3-CA76-AC12-48FAF327B3BC}"/>
              </a:ext>
            </a:extLst>
          </p:cNvPr>
          <p:cNvSpPr txBox="1"/>
          <p:nvPr/>
        </p:nvSpPr>
        <p:spPr>
          <a:xfrm>
            <a:off x="5974080" y="212864"/>
            <a:ext cx="5559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/>
              <a:t>Métaux ferreux: un aimant attire les particules métalliques sur la bande qui les éjecte du circuit.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98AF151-05B2-EB6D-F04A-F853480CE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63" y="2577418"/>
            <a:ext cx="3890662" cy="273774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1F5330D-7FB1-A136-0D3B-E71497655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6897" y="3081640"/>
            <a:ext cx="2629128" cy="249195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CD7DBE1-546B-6276-7869-BE0F5C7A4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8584" y="4172970"/>
            <a:ext cx="4080715" cy="268503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BDEB451-2ACD-5C66-48A1-685850FEA8C2}"/>
              </a:ext>
            </a:extLst>
          </p:cNvPr>
          <p:cNvSpPr txBox="1"/>
          <p:nvPr/>
        </p:nvSpPr>
        <p:spPr>
          <a:xfrm>
            <a:off x="6543661" y="3672672"/>
            <a:ext cx="5750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/>
              <a:t>Métaux non ferreux: séparation par induction d’un champ magnétique </a:t>
            </a:r>
          </a:p>
        </p:txBody>
      </p:sp>
    </p:spTree>
    <p:extLst>
      <p:ext uri="{BB962C8B-B14F-4D97-AF65-F5344CB8AC3E}">
        <p14:creationId xmlns:p14="http://schemas.microsoft.com/office/powerpoint/2010/main" val="25462015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D57F616-5118-C4BE-EE33-BCDB7077C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63" y="3508569"/>
            <a:ext cx="3913118" cy="294004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87F4A30-B98A-B2C7-1084-21E19877E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124" y="1889972"/>
            <a:ext cx="5149715" cy="464630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E52CB00-6767-E32E-C931-1EB78D04E3E2}"/>
              </a:ext>
            </a:extLst>
          </p:cNvPr>
          <p:cNvSpPr txBox="1"/>
          <p:nvPr/>
        </p:nvSpPr>
        <p:spPr>
          <a:xfrm>
            <a:off x="4910286" y="6401669"/>
            <a:ext cx="4308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Illustration et principe du filtre à manches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0F124C5-DEF9-D427-70FB-E0C7A60E2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6762" y="4062323"/>
            <a:ext cx="1798476" cy="227095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E33069F-4957-F9BD-5301-AFB316955F2F}"/>
              </a:ext>
            </a:extLst>
          </p:cNvPr>
          <p:cNvSpPr txBox="1"/>
          <p:nvPr/>
        </p:nvSpPr>
        <p:spPr>
          <a:xfrm>
            <a:off x="619124" y="271665"/>
            <a:ext cx="6096000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/>
              <a:t>Système centralisé pour aspirer les poussières dans le bâtiment du broyeur, le bâtiment crible et au-dessus du séparateur de métaux.</a:t>
            </a:r>
          </a:p>
          <a:p>
            <a:endParaRPr lang="fr-FR" sz="1400" dirty="0"/>
          </a:p>
          <a:p>
            <a:r>
              <a:rPr lang="fr-FR" sz="1400" dirty="0"/>
              <a:t> Ce système est composé d’un ventilateur et d’un filtre cyclonique et à manches (Débit d’air extrait : 30.000 m³/h). Les poussières sont récupérées en partie basse du filtre et injectées directement sur le convoyeur d’alimentation du silo de stockage de 4000m³. </a:t>
            </a:r>
          </a:p>
          <a:p>
            <a:endParaRPr lang="fr-FR" sz="1400" dirty="0"/>
          </a:p>
          <a:p>
            <a:r>
              <a:rPr lang="fr-FR" sz="1400" dirty="0"/>
              <a:t>Le système de filtration permet de garantir une efficacité de filtration de 5 mg/Nm³ de poussière en sortie du ventilateur. Ce résidu est rejeté dans l’atmosphère par une cheminée avec rejet vertical d'environ 10m de hauteur.</a:t>
            </a:r>
          </a:p>
          <a:p>
            <a:endParaRPr lang="fr-FR" sz="1400" dirty="0"/>
          </a:p>
          <a:p>
            <a:r>
              <a:rPr lang="fr-FR" sz="1400" dirty="0"/>
              <a:t>La hauteur de la cheminée est passée à 30m après recours.</a:t>
            </a:r>
            <a:endParaRPr lang="fr-BE" sz="14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B1C03CC-779B-F202-46DD-D2548CA68D74}"/>
              </a:ext>
            </a:extLst>
          </p:cNvPr>
          <p:cNvSpPr txBox="1"/>
          <p:nvPr/>
        </p:nvSpPr>
        <p:spPr>
          <a:xfrm>
            <a:off x="6776735" y="619131"/>
            <a:ext cx="5415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Dépoussiérage de l’installation de traitement du bois</a:t>
            </a:r>
          </a:p>
        </p:txBody>
      </p:sp>
    </p:spTree>
    <p:extLst>
      <p:ext uri="{BB962C8B-B14F-4D97-AF65-F5344CB8AC3E}">
        <p14:creationId xmlns:p14="http://schemas.microsoft.com/office/powerpoint/2010/main" val="42868645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3389E-F178-18BC-08DE-2CF606400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rte, cercle, texte, diagramme&#10;&#10;Le contenu généré par l’IA peut être incorrect.">
            <a:extLst>
              <a:ext uri="{FF2B5EF4-FFF2-40B4-BE49-F238E27FC236}">
                <a16:creationId xmlns:a16="http://schemas.microsoft.com/office/drawing/2014/main" id="{8E8BD523-2412-39AA-D77E-57668F479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658" y="396157"/>
            <a:ext cx="4805472" cy="509426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CD4DBE6-0042-D09F-C172-20BB117AAED3}"/>
              </a:ext>
            </a:extLst>
          </p:cNvPr>
          <p:cNvSpPr txBox="1"/>
          <p:nvPr/>
        </p:nvSpPr>
        <p:spPr>
          <a:xfrm>
            <a:off x="5634145" y="656094"/>
            <a:ext cx="48656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/>
              <a:t>Afin de faire fonctionner la centrale 24h/24 et 7j/7, un silo de stockage dynamique est prévu pour un stockage de 4 à 5j, soit un volume de 4000m³ (diamètre intérieur d’environ 22m)</a:t>
            </a:r>
          </a:p>
          <a:p>
            <a:endParaRPr lang="fr-FR" sz="14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46E0E86-A8D0-AAFB-AB73-1B56C6DCD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209" y="2510092"/>
            <a:ext cx="4444356" cy="315435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71FD3C6-6617-E6EB-F06A-771DAA192D35}"/>
              </a:ext>
            </a:extLst>
          </p:cNvPr>
          <p:cNvSpPr txBox="1"/>
          <p:nvPr/>
        </p:nvSpPr>
        <p:spPr>
          <a:xfrm>
            <a:off x="6938755" y="6195004"/>
            <a:ext cx="289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Illustration silo de stockage</a:t>
            </a:r>
          </a:p>
        </p:txBody>
      </p:sp>
    </p:spTree>
    <p:extLst>
      <p:ext uri="{BB962C8B-B14F-4D97-AF65-F5344CB8AC3E}">
        <p14:creationId xmlns:p14="http://schemas.microsoft.com/office/powerpoint/2010/main" val="39084838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B47A3F-B622-8BAD-A623-2030DA88B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75" y="178197"/>
            <a:ext cx="6096000" cy="565150"/>
          </a:xfrm>
        </p:spPr>
        <p:txBody>
          <a:bodyPr/>
          <a:lstStyle/>
          <a:p>
            <a:pPr marL="0" indent="0">
              <a:buNone/>
            </a:pPr>
            <a:r>
              <a:rPr lang="fr-BE" dirty="0"/>
              <a:t>Echantillonnage du bois après broyage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30B69FC-BE72-A757-7D28-647414AC4A93}"/>
              </a:ext>
            </a:extLst>
          </p:cNvPr>
          <p:cNvSpPr txBox="1"/>
          <p:nvPr/>
        </p:nvSpPr>
        <p:spPr>
          <a:xfrm>
            <a:off x="333375" y="940594"/>
            <a:ext cx="576262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« Des échantillons de bois seront régulièrement prélevés à l'entrée de la trémie, à chaque livraison et une analyse de la teneur en humidité (exprimée en %) sera réalisée sur site.</a:t>
            </a:r>
          </a:p>
          <a:p>
            <a:endParaRPr lang="fr-FR" sz="1600" dirty="0"/>
          </a:p>
          <a:p>
            <a:r>
              <a:rPr lang="fr-FR" sz="1600" dirty="0"/>
              <a:t> Mensuellement, les échantillons prélevés durant le mois concerné seront mélangés et homogénéisés ;</a:t>
            </a:r>
          </a:p>
          <a:p>
            <a:endParaRPr lang="fr-FR" sz="1600" dirty="0"/>
          </a:p>
          <a:p>
            <a:r>
              <a:rPr lang="fr-FR" sz="1600" dirty="0"/>
              <a:t> Le mélange réalisé sera envoyé dans un laboratoire afin de déterminer le PCI et les éléments constitutifs des déchets de bois B, tels que renseignés dans le tableau ci-avant.</a:t>
            </a:r>
          </a:p>
          <a:p>
            <a:endParaRPr lang="fr-FR" sz="1600" dirty="0"/>
          </a:p>
          <a:p>
            <a:r>
              <a:rPr lang="fr-FR" sz="1600" dirty="0"/>
              <a:t> L'exploitant communiquera annuellement, sur demande du Comité d'accompagnement, tel que défini au titre 11 des conditions particulières, le gisement attendu des disponibilités de bois entrant »</a:t>
            </a:r>
            <a:endParaRPr lang="fr-BE" sz="16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46460EC-B2EB-5489-D03C-051D935D8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46100"/>
            <a:ext cx="3020023" cy="543096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BA1C6FD-8F0F-145E-BEEC-018E2014A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6254" y="575469"/>
            <a:ext cx="2969997" cy="613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095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E3FFF3D-6A1D-F00A-4A14-FA8BF62A20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1554" y="0"/>
            <a:ext cx="6085865" cy="6600825"/>
          </a:xfrm>
          <a:prstGeom prst="rect">
            <a:avLst/>
          </a:prstGeom>
        </p:spPr>
      </p:pic>
      <p:pic>
        <p:nvPicPr>
          <p:cNvPr id="2" name="Image 1" descr="Une image contenant dessin, charrette à bras, conception, illustration&#10;&#10;Le contenu généré par l’IA peut être incorrect.">
            <a:extLst>
              <a:ext uri="{FF2B5EF4-FFF2-40B4-BE49-F238E27FC236}">
                <a16:creationId xmlns:a16="http://schemas.microsoft.com/office/drawing/2014/main" id="{1859DB15-9343-89F7-7353-498477113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223" y="4341733"/>
            <a:ext cx="3515628" cy="226761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D5047BE-ABD5-B6CD-F312-B94BB11F1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5676" y="907928"/>
            <a:ext cx="3763490" cy="2521072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313D1A95-23F6-A315-32E0-61DB4213EA0B}"/>
              </a:ext>
            </a:extLst>
          </p:cNvPr>
          <p:cNvSpPr/>
          <p:nvPr/>
        </p:nvSpPr>
        <p:spPr>
          <a:xfrm>
            <a:off x="5792392" y="5640303"/>
            <a:ext cx="2261419" cy="10127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73D85817-E754-82F2-45C6-90D2DD120902}"/>
              </a:ext>
            </a:extLst>
          </p:cNvPr>
          <p:cNvCxnSpPr>
            <a:cxnSpLocks/>
          </p:cNvCxnSpPr>
          <p:nvPr/>
        </p:nvCxnSpPr>
        <p:spPr>
          <a:xfrm flipV="1">
            <a:off x="8205615" y="5537012"/>
            <a:ext cx="1164527" cy="7375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D0BFF38E-7BAE-F8CE-0446-E5D37D6AB964}"/>
              </a:ext>
            </a:extLst>
          </p:cNvPr>
          <p:cNvSpPr/>
          <p:nvPr/>
        </p:nvSpPr>
        <p:spPr>
          <a:xfrm>
            <a:off x="5041193" y="3696929"/>
            <a:ext cx="2261419" cy="17403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0D96469C-1B62-B47C-777D-D78CA2FD3991}"/>
              </a:ext>
            </a:extLst>
          </p:cNvPr>
          <p:cNvCxnSpPr>
            <a:cxnSpLocks/>
          </p:cNvCxnSpPr>
          <p:nvPr/>
        </p:nvCxnSpPr>
        <p:spPr>
          <a:xfrm flipV="1">
            <a:off x="7207044" y="3048000"/>
            <a:ext cx="2290917" cy="10864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1CDB9CCC-C91E-85DB-9CDC-8FD8B9EF1D7A}"/>
              </a:ext>
            </a:extLst>
          </p:cNvPr>
          <p:cNvSpPr/>
          <p:nvPr/>
        </p:nvSpPr>
        <p:spPr>
          <a:xfrm>
            <a:off x="4793821" y="1753555"/>
            <a:ext cx="2261419" cy="17403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43BA7E21-10E6-5545-62FC-1FBF15185EB4}"/>
              </a:ext>
            </a:extLst>
          </p:cNvPr>
          <p:cNvCxnSpPr>
            <a:cxnSpLocks/>
          </p:cNvCxnSpPr>
          <p:nvPr/>
        </p:nvCxnSpPr>
        <p:spPr>
          <a:xfrm flipH="1" flipV="1">
            <a:off x="3008671" y="1917290"/>
            <a:ext cx="1755652" cy="5504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Image 18">
            <a:extLst>
              <a:ext uri="{FF2B5EF4-FFF2-40B4-BE49-F238E27FC236}">
                <a16:creationId xmlns:a16="http://schemas.microsoft.com/office/drawing/2014/main" id="{47D82A11-66DA-8424-8037-FE96123343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237" y="619429"/>
            <a:ext cx="2412510" cy="150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7042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diagramme, Plan, capture d’écran&#10;&#10;Le contenu généré par l’IA peut être incorrect.">
            <a:extLst>
              <a:ext uri="{FF2B5EF4-FFF2-40B4-BE49-F238E27FC236}">
                <a16:creationId xmlns:a16="http://schemas.microsoft.com/office/drawing/2014/main" id="{5B85BAA1-2C0E-28FF-4128-4D228DFE3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1371"/>
            <a:ext cx="12192000" cy="527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5274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1DD20-179D-77C5-26AA-BE28C162C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diagramme, Plan, schématique&#10;&#10;Le contenu généré par l’IA peut être incorrect.">
            <a:extLst>
              <a:ext uri="{FF2B5EF4-FFF2-40B4-BE49-F238E27FC236}">
                <a16:creationId xmlns:a16="http://schemas.microsoft.com/office/drawing/2014/main" id="{A42D93D6-7AA8-D7D1-26C5-29F590D3F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454" y="858260"/>
            <a:ext cx="8967296" cy="572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179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11753-2A47-924B-37F3-9B9139226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iagramme, Police&#10;&#10;Le contenu généré par l’IA peut être incorrect.">
            <a:extLst>
              <a:ext uri="{FF2B5EF4-FFF2-40B4-BE49-F238E27FC236}">
                <a16:creationId xmlns:a16="http://schemas.microsoft.com/office/drawing/2014/main" id="{145B25C0-7F62-4E9C-39A9-EE0FE0988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360" y="492900"/>
            <a:ext cx="7676728" cy="600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862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520731" y="513142"/>
            <a:ext cx="6543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noProof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Travaux de rénovations lourdes – Halles CV08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122F7B1A-B8FB-40C3-86BD-5B70BD5EC683}"/>
              </a:ext>
            </a:extLst>
          </p:cNvPr>
          <p:cNvGraphicFramePr/>
          <p:nvPr/>
        </p:nvGraphicFramePr>
        <p:xfrm>
          <a:off x="1075917" y="1571458"/>
          <a:ext cx="7587918" cy="4588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A769E17B-1CC6-48F0-A495-EC506EC6831B}"/>
              </a:ext>
            </a:extLst>
          </p:cNvPr>
          <p:cNvCxnSpPr/>
          <p:nvPr/>
        </p:nvCxnSpPr>
        <p:spPr>
          <a:xfrm>
            <a:off x="1735653" y="2203477"/>
            <a:ext cx="723699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0F4A319D-8135-44EC-B55B-9C62075A2BE0}"/>
              </a:ext>
            </a:extLst>
          </p:cNvPr>
          <p:cNvCxnSpPr>
            <a:cxnSpLocks/>
          </p:cNvCxnSpPr>
          <p:nvPr/>
        </p:nvCxnSpPr>
        <p:spPr>
          <a:xfrm>
            <a:off x="6522209" y="4153014"/>
            <a:ext cx="2179721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lèche : bas 13">
            <a:extLst>
              <a:ext uri="{FF2B5EF4-FFF2-40B4-BE49-F238E27FC236}">
                <a16:creationId xmlns:a16="http://schemas.microsoft.com/office/drawing/2014/main" id="{5A8FD2C7-CD07-4C4A-A5CA-4F5EEC22FF52}"/>
              </a:ext>
            </a:extLst>
          </p:cNvPr>
          <p:cNvSpPr/>
          <p:nvPr/>
        </p:nvSpPr>
        <p:spPr>
          <a:xfrm>
            <a:off x="8701929" y="2438401"/>
            <a:ext cx="270718" cy="1714614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noProof="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13DD7EA-E8CB-4686-8AB6-C38FA5057472}"/>
              </a:ext>
            </a:extLst>
          </p:cNvPr>
          <p:cNvSpPr txBox="1"/>
          <p:nvPr/>
        </p:nvSpPr>
        <p:spPr>
          <a:xfrm>
            <a:off x="8889038" y="2993061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noProof="0" dirty="0">
                <a:solidFill>
                  <a:srgbClr val="00B050"/>
                </a:solidFill>
              </a:rPr>
              <a:t>- 59%</a:t>
            </a:r>
          </a:p>
        </p:txBody>
      </p:sp>
      <p:pic>
        <p:nvPicPr>
          <p:cNvPr id="1026" name="Picture 2" descr="Halles universitaires de Louvain-la-Neuve — Wikipédia">
            <a:extLst>
              <a:ext uri="{FF2B5EF4-FFF2-40B4-BE49-F238E27FC236}">
                <a16:creationId xmlns:a16="http://schemas.microsoft.com/office/drawing/2014/main" id="{593A6FCB-B2E0-4506-9C9C-08ED96AA1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228" y="200331"/>
            <a:ext cx="3268519" cy="176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7985E9C-B21E-462E-80F5-51CEDE61FBE6}"/>
              </a:ext>
            </a:extLst>
          </p:cNvPr>
          <p:cNvSpPr txBox="1"/>
          <p:nvPr/>
        </p:nvSpPr>
        <p:spPr>
          <a:xfrm>
            <a:off x="5583587" y="845770"/>
            <a:ext cx="1245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i="1" noProof="0" dirty="0"/>
              <a:t>( base = hiver )</a:t>
            </a:r>
          </a:p>
        </p:txBody>
      </p:sp>
      <p:sp>
        <p:nvSpPr>
          <p:cNvPr id="3" name="Espace réservé du numéro de diapositive 4">
            <a:extLst>
              <a:ext uri="{FF2B5EF4-FFF2-40B4-BE49-F238E27FC236}">
                <a16:creationId xmlns:a16="http://schemas.microsoft.com/office/drawing/2014/main" id="{34B19CCA-7EF6-CF05-8F40-243656F15AC4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rgbClr val="002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fld id="{B64A37A3-9802-4358-8C60-9F2FF21B8CA9}" type="slidenum">
              <a:rPr lang="fr-BE" sz="1200" smtClean="0"/>
              <a:pPr marL="0" indent="0" algn="r">
                <a:buNone/>
              </a:pPr>
              <a:t>6</a:t>
            </a:fld>
            <a:endParaRPr lang="fr-BE" sz="1200" dirty="0"/>
          </a:p>
        </p:txBody>
      </p:sp>
    </p:spTree>
    <p:extLst>
      <p:ext uri="{BB962C8B-B14F-4D97-AF65-F5344CB8AC3E}">
        <p14:creationId xmlns:p14="http://schemas.microsoft.com/office/powerpoint/2010/main" val="404093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495E02-939F-CCE9-34DA-482033C78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381" y="203924"/>
            <a:ext cx="10515600" cy="1325563"/>
          </a:xfrm>
        </p:spPr>
        <p:txBody>
          <a:bodyPr>
            <a:normAutofit/>
          </a:bodyPr>
          <a:lstStyle/>
          <a:p>
            <a:r>
              <a:rPr lang="fr-BE" sz="3600" dirty="0"/>
              <a:t>Principaux polluants générés par la centrale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E2A29C-90F7-BD3C-B06A-C0783AF33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116" y="1432333"/>
            <a:ext cx="10763865" cy="4997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r-BE" b="1" dirty="0"/>
              <a:t>Inhérents à la combustion du bois (Bois A ou B)</a:t>
            </a:r>
          </a:p>
          <a:p>
            <a:r>
              <a:rPr lang="fr-BE" dirty="0"/>
              <a:t>Poussières (PM10,PM5,PM2,5):</a:t>
            </a:r>
            <a:r>
              <a:rPr lang="fr-BE" sz="4000" dirty="0"/>
              <a:t>  </a:t>
            </a:r>
            <a:r>
              <a:rPr lang="fr-BE" dirty="0"/>
              <a:t>Imbrulés solides, cendres (matière minérale)</a:t>
            </a:r>
          </a:p>
          <a:p>
            <a:r>
              <a:rPr lang="fr-BE" sz="2900" dirty="0"/>
              <a:t>NOx (NO et NO2): oxydation de l’azote (N) présent dans l’air ambiant à haute température </a:t>
            </a:r>
          </a:p>
          <a:p>
            <a:r>
              <a:rPr lang="fr-BE" sz="2900" dirty="0"/>
              <a:t>CO: Combustion incomplète: manque global ou local (mélange non-homogène)d’oxygène</a:t>
            </a:r>
          </a:p>
          <a:p>
            <a:r>
              <a:rPr lang="fr-BE" sz="2900" dirty="0"/>
              <a:t>COV (composés organiques volatils): Combustion incomplète de matériaux carbonés – principal composé: benzène</a:t>
            </a:r>
          </a:p>
          <a:p>
            <a:r>
              <a:rPr lang="fr-BE" sz="2900" dirty="0"/>
              <a:t>HAP (hydrocarbures aromatiques polycycliques): Combustion incomplète et pyrolise de matière organique à haute température - Indicateur principal </a:t>
            </a:r>
            <a:r>
              <a:rPr lang="fr-BE" sz="2900" dirty="0" err="1"/>
              <a:t>benzo</a:t>
            </a:r>
            <a:r>
              <a:rPr lang="fr-BE" sz="2900" dirty="0"/>
              <a:t>(a)pyrène</a:t>
            </a:r>
          </a:p>
          <a:p>
            <a:pPr>
              <a:lnSpc>
                <a:spcPct val="100000"/>
              </a:lnSpc>
            </a:pPr>
            <a:endParaRPr lang="fr-BE" dirty="0"/>
          </a:p>
          <a:p>
            <a:pPr marL="0" indent="0">
              <a:buNone/>
            </a:pPr>
            <a:r>
              <a:rPr lang="fr-BE" b="1" dirty="0"/>
              <a:t>Plus spécifiques au bois B</a:t>
            </a:r>
            <a:r>
              <a:rPr lang="fr-BE" sz="1900" b="1" dirty="0"/>
              <a:t> </a:t>
            </a:r>
            <a:r>
              <a:rPr lang="fr-BE" sz="2300" b="1" dirty="0"/>
              <a:t>(présence de S, Cl, métaux lourds)</a:t>
            </a:r>
            <a:endParaRPr lang="fr-BE" sz="4000" b="1" dirty="0"/>
          </a:p>
          <a:p>
            <a:r>
              <a:rPr lang="fr-BE" sz="2900" dirty="0"/>
              <a:t>SO2, </a:t>
            </a:r>
            <a:r>
              <a:rPr lang="fr-BE" sz="2900" dirty="0" err="1"/>
              <a:t>HCl</a:t>
            </a:r>
            <a:r>
              <a:rPr lang="fr-BE" sz="2900" dirty="0"/>
              <a:t>: Réaction des molécules de souffre et chlore (très peu présents dans le bois A)</a:t>
            </a:r>
          </a:p>
          <a:p>
            <a:r>
              <a:rPr lang="fr-BE" sz="2900" dirty="0"/>
              <a:t>Dioxines, furanes:</a:t>
            </a:r>
            <a:r>
              <a:rPr lang="fr-FR" sz="2900" dirty="0"/>
              <a:t> formés lors de combustions incomplètes (déchets, bois, incendies) en présence de chlore ou de brome</a:t>
            </a:r>
          </a:p>
          <a:p>
            <a:r>
              <a:rPr lang="fr-BE" sz="2900" dirty="0"/>
              <a:t> métaux lourds: présents en petite quantité dans le bois B</a:t>
            </a:r>
          </a:p>
        </p:txBody>
      </p:sp>
    </p:spTree>
    <p:extLst>
      <p:ext uri="{BB962C8B-B14F-4D97-AF65-F5344CB8AC3E}">
        <p14:creationId xmlns:p14="http://schemas.microsoft.com/office/powerpoint/2010/main" val="31090570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36CB770-1717-59EA-BEA0-EDD6C6A3C3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2731" y="1682740"/>
            <a:ext cx="5224236" cy="5008112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08B5A63-E2F5-A874-F26A-3B5A8A7D68B6}"/>
              </a:ext>
            </a:extLst>
          </p:cNvPr>
          <p:cNvCxnSpPr/>
          <p:nvPr/>
        </p:nvCxnSpPr>
        <p:spPr>
          <a:xfrm flipV="1">
            <a:off x="4845337" y="1447308"/>
            <a:ext cx="0" cy="61353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FD9F2133-DEEC-EF16-2196-19885C743048}"/>
              </a:ext>
            </a:extLst>
          </p:cNvPr>
          <p:cNvCxnSpPr/>
          <p:nvPr/>
        </p:nvCxnSpPr>
        <p:spPr>
          <a:xfrm flipV="1">
            <a:off x="4376338" y="1238865"/>
            <a:ext cx="0" cy="61353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AC5AC8DA-7380-4B7B-3A1B-82F9656FB04B}"/>
              </a:ext>
            </a:extLst>
          </p:cNvPr>
          <p:cNvSpPr txBox="1"/>
          <p:nvPr/>
        </p:nvSpPr>
        <p:spPr>
          <a:xfrm>
            <a:off x="4917767" y="141369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10 µ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52018EB-E97B-9451-6AF7-691671A7EF4C}"/>
              </a:ext>
            </a:extLst>
          </p:cNvPr>
          <p:cNvSpPr txBox="1"/>
          <p:nvPr/>
        </p:nvSpPr>
        <p:spPr>
          <a:xfrm>
            <a:off x="3524849" y="131340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2,5 µ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673369E-15FC-FCDF-3035-E199F4B978D4}"/>
              </a:ext>
            </a:extLst>
          </p:cNvPr>
          <p:cNvSpPr/>
          <p:nvPr/>
        </p:nvSpPr>
        <p:spPr>
          <a:xfrm>
            <a:off x="2854305" y="1682740"/>
            <a:ext cx="2182760" cy="7023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E270E55-0BCA-1030-D862-5C4C2E7C3494}"/>
              </a:ext>
            </a:extLst>
          </p:cNvPr>
          <p:cNvSpPr txBox="1"/>
          <p:nvPr/>
        </p:nvSpPr>
        <p:spPr>
          <a:xfrm>
            <a:off x="2017964" y="361646"/>
            <a:ext cx="3659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Taille des particules de poussière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F94E9FD-9F3F-D6E1-A0EB-E0DF044AF8A0}"/>
              </a:ext>
            </a:extLst>
          </p:cNvPr>
          <p:cNvSpPr txBox="1"/>
          <p:nvPr/>
        </p:nvSpPr>
        <p:spPr>
          <a:xfrm>
            <a:off x="6605965" y="1783031"/>
            <a:ext cx="522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PM10: Particules dont la taille maximale est inférieur ou égale à 10 µm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44EA0C1-16CE-581F-7542-DA52F1C62F48}"/>
              </a:ext>
            </a:extLst>
          </p:cNvPr>
          <p:cNvSpPr txBox="1"/>
          <p:nvPr/>
        </p:nvSpPr>
        <p:spPr>
          <a:xfrm>
            <a:off x="6605964" y="2687271"/>
            <a:ext cx="522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PM 2,5: Particules dont la taille maximale est inférieur ou égale à 2,5 µm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C082926-D74A-1AAE-0EBA-A1EB5EBD6743}"/>
              </a:ext>
            </a:extLst>
          </p:cNvPr>
          <p:cNvSpPr txBox="1"/>
          <p:nvPr/>
        </p:nvSpPr>
        <p:spPr>
          <a:xfrm>
            <a:off x="6605964" y="3782308"/>
            <a:ext cx="5224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PM 0,1: Particules dont la taille maximale est inférieur ou égale à 0,1 µm</a:t>
            </a:r>
          </a:p>
        </p:txBody>
      </p:sp>
    </p:spTree>
    <p:extLst>
      <p:ext uri="{BB962C8B-B14F-4D97-AF65-F5344CB8AC3E}">
        <p14:creationId xmlns:p14="http://schemas.microsoft.com/office/powerpoint/2010/main" val="3475710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5F37C-068E-B2AA-FD76-9C70FF6DD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5FB7B6C5-3745-213B-C1E4-51E1169E3EF5}"/>
                  </a:ext>
                </a:extLst>
              </p:cNvPr>
              <p:cNvSpPr txBox="1"/>
              <p:nvPr/>
            </p:nvSpPr>
            <p:spPr>
              <a:xfrm>
                <a:off x="3280730" y="1022555"/>
                <a:ext cx="43097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sz="2800" dirty="0">
                    <a:latin typeface="Cambria Math" panose="02040503050406030204" pitchFamily="18" charset="0"/>
                  </a:rPr>
                  <a:t>C </a:t>
                </a:r>
                <a:r>
                  <a:rPr lang="fr-BE" sz="2800" dirty="0"/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BE" sz="2800" i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b>
                        <m:r>
                          <a:rPr lang="fr-BE" sz="2800" i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fr-BE" sz="2800" dirty="0"/>
                  <a:t> -&gt;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sz="2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BE" sz="2800" b="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BE" sz="2800" b="0" i="0" dirty="0" smtClean="0">
                            <a:latin typeface="Cambria Math" panose="02040503050406030204" pitchFamily="18" charset="0"/>
                          </a:rPr>
                          <m:t>CO</m:t>
                        </m:r>
                      </m:e>
                      <m:sub>
                        <m:r>
                          <a:rPr lang="fr-BE" sz="2800" b="0" i="0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fr-BE" sz="2800" dirty="0"/>
                  <a:t>  + chaleur  </a:t>
                </a:r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5FB7B6C5-3745-213B-C1E4-51E1169E3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0730" y="1022555"/>
                <a:ext cx="4309774" cy="523220"/>
              </a:xfrm>
              <a:prstGeom prst="rect">
                <a:avLst/>
              </a:prstGeom>
              <a:blipFill>
                <a:blip r:embed="rId2"/>
                <a:stretch>
                  <a:fillRect l="-2829" t="-16279" b="-31395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oneTexte 2">
            <a:extLst>
              <a:ext uri="{FF2B5EF4-FFF2-40B4-BE49-F238E27FC236}">
                <a16:creationId xmlns:a16="http://schemas.microsoft.com/office/drawing/2014/main" id="{DFC7FB48-5FAD-684D-B483-3D657518CB6A}"/>
              </a:ext>
            </a:extLst>
          </p:cNvPr>
          <p:cNvSpPr txBox="1"/>
          <p:nvPr/>
        </p:nvSpPr>
        <p:spPr>
          <a:xfrm>
            <a:off x="334297" y="2382013"/>
            <a:ext cx="20025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/>
              <a:t>Bois</a:t>
            </a:r>
          </a:p>
          <a:p>
            <a:r>
              <a:rPr lang="fr-BE" dirty="0"/>
              <a:t>C~ 51 %</a:t>
            </a:r>
          </a:p>
          <a:p>
            <a:r>
              <a:rPr lang="fr-BE" dirty="0"/>
              <a:t>O~ 43 %</a:t>
            </a:r>
          </a:p>
          <a:p>
            <a:r>
              <a:rPr lang="fr-BE" dirty="0"/>
              <a:t>H~ 6 %</a:t>
            </a:r>
          </a:p>
          <a:p>
            <a:r>
              <a:rPr lang="fr-BE" dirty="0"/>
              <a:t>N~ 0,3%</a:t>
            </a:r>
          </a:p>
          <a:p>
            <a:r>
              <a:rPr lang="fr-BE" dirty="0"/>
              <a:t>Cl~ 0,01%</a:t>
            </a:r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7BDFDEF-FD4F-4A51-7415-9F9B13058568}"/>
              </a:ext>
            </a:extLst>
          </p:cNvPr>
          <p:cNvSpPr txBox="1"/>
          <p:nvPr/>
        </p:nvSpPr>
        <p:spPr>
          <a:xfrm>
            <a:off x="9855167" y="2122589"/>
            <a:ext cx="20025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/>
              <a:t>Air ambiant</a:t>
            </a:r>
          </a:p>
          <a:p>
            <a:r>
              <a:rPr lang="fr-BE" dirty="0"/>
              <a:t>O2~ 21 %</a:t>
            </a:r>
          </a:p>
          <a:p>
            <a:r>
              <a:rPr lang="fr-BE" dirty="0"/>
              <a:t>N~ 78 %</a:t>
            </a:r>
          </a:p>
          <a:p>
            <a:r>
              <a:rPr lang="fr-BE" dirty="0"/>
              <a:t>Ar~ 0,9 %</a:t>
            </a:r>
          </a:p>
          <a:p>
            <a:endParaRPr lang="fr-BE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CB96B52-B744-6B02-F30F-AC333C09C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589" y="2023529"/>
            <a:ext cx="7713852" cy="449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360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BA6B1E33-C476-EF9E-BBFB-59182BB678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1D9338E-B385-648A-128A-FD72EE3A5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45" y="3224318"/>
            <a:ext cx="2673535" cy="71416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52CE8D8-64B0-E3D0-A1CE-152D51662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427" y="800100"/>
            <a:ext cx="1813717" cy="35817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BE8E590-1F59-6D31-4577-9BC5D95780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427" y="1322502"/>
            <a:ext cx="2187130" cy="45864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41E2611-9F0B-246B-D9F1-5A9BC9134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703" y="2369927"/>
            <a:ext cx="2072820" cy="358171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57D121C-F8E8-E05C-6D98-48DBE7553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014" y="538028"/>
            <a:ext cx="5373259" cy="367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1,955 Benzene molecule Images, Stock Photos &amp; Vectors | Shutterstock">
            <a:extLst>
              <a:ext uri="{FF2B5EF4-FFF2-40B4-BE49-F238E27FC236}">
                <a16:creationId xmlns:a16="http://schemas.microsoft.com/office/drawing/2014/main" id="{5321363E-8CC1-C18D-93AC-007A54C10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319" y="4707774"/>
            <a:ext cx="1039385" cy="168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9D40A57-00F2-0C7C-1E13-801BC6A1E384}"/>
              </a:ext>
            </a:extLst>
          </p:cNvPr>
          <p:cNvSpPr txBox="1"/>
          <p:nvPr/>
        </p:nvSpPr>
        <p:spPr>
          <a:xfrm>
            <a:off x="598900" y="2002204"/>
            <a:ext cx="1112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rgbClr val="FF0000"/>
                </a:solidFill>
              </a:rPr>
              <a:t>CO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0DE4AC7-3F01-9B87-8206-8CB479689271}"/>
              </a:ext>
            </a:extLst>
          </p:cNvPr>
          <p:cNvSpPr txBox="1"/>
          <p:nvPr/>
        </p:nvSpPr>
        <p:spPr>
          <a:xfrm>
            <a:off x="572914" y="2877162"/>
            <a:ext cx="1112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rgbClr val="FF0000"/>
                </a:solidFill>
              </a:rPr>
              <a:t>NOx</a:t>
            </a:r>
          </a:p>
        </p:txBody>
      </p:sp>
      <p:pic>
        <p:nvPicPr>
          <p:cNvPr id="4100" name="Picture 4" descr="So2 Dioxide Sulfur Resonance Dot Sumpor Chemical Dioksid Dipole ...">
            <a:extLst>
              <a:ext uri="{FF2B5EF4-FFF2-40B4-BE49-F238E27FC236}">
                <a16:creationId xmlns:a16="http://schemas.microsoft.com/office/drawing/2014/main" id="{E3124747-D5C8-CB7F-88E5-9695F257A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47" y="4984954"/>
            <a:ext cx="1502351" cy="83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enzo[a]pyrene (BaP) polycyclic aromatic hydrocarbon molecule. Skeletal ...">
            <a:extLst>
              <a:ext uri="{FF2B5EF4-FFF2-40B4-BE49-F238E27FC236}">
                <a16:creationId xmlns:a16="http://schemas.microsoft.com/office/drawing/2014/main" id="{30C9A2FF-1A49-4443-1275-54C65F5D1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194" y="4394303"/>
            <a:ext cx="3328219" cy="233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BCA90F9-2CA3-5250-B621-36BEB306C43D}"/>
              </a:ext>
            </a:extLst>
          </p:cNvPr>
          <p:cNvSpPr txBox="1"/>
          <p:nvPr/>
        </p:nvSpPr>
        <p:spPr>
          <a:xfrm>
            <a:off x="518545" y="4434702"/>
            <a:ext cx="1112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rgbClr val="FF0000"/>
                </a:solidFill>
              </a:rPr>
              <a:t>SOx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3C4336F-B464-98F6-5FBB-35E637DB60D6}"/>
              </a:ext>
            </a:extLst>
          </p:cNvPr>
          <p:cNvSpPr txBox="1"/>
          <p:nvPr/>
        </p:nvSpPr>
        <p:spPr>
          <a:xfrm>
            <a:off x="10201029" y="4209637"/>
            <a:ext cx="1112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rgbClr val="FF0000"/>
                </a:solidFill>
              </a:rPr>
              <a:t>COV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0CB6A37-C090-9596-57A2-F23592612001}"/>
              </a:ext>
            </a:extLst>
          </p:cNvPr>
          <p:cNvSpPr txBox="1"/>
          <p:nvPr/>
        </p:nvSpPr>
        <p:spPr>
          <a:xfrm>
            <a:off x="6368215" y="4463482"/>
            <a:ext cx="1112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rgbClr val="FF0000"/>
                </a:solidFill>
              </a:rPr>
              <a:t>HAP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BBA7BEA-3B83-786C-1E18-57E63A11F1A2}"/>
              </a:ext>
            </a:extLst>
          </p:cNvPr>
          <p:cNvSpPr txBox="1"/>
          <p:nvPr/>
        </p:nvSpPr>
        <p:spPr>
          <a:xfrm>
            <a:off x="648703" y="346538"/>
            <a:ext cx="2673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rgbClr val="FF0000"/>
                </a:solidFill>
              </a:rPr>
              <a:t>Combustion complète</a:t>
            </a:r>
          </a:p>
        </p:txBody>
      </p:sp>
    </p:spTree>
    <p:extLst>
      <p:ext uri="{BB962C8B-B14F-4D97-AF65-F5344CB8AC3E}">
        <p14:creationId xmlns:p14="http://schemas.microsoft.com/office/powerpoint/2010/main" val="34677051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83AEEF-54FD-996A-2C77-F53ECEF92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729" y="19715"/>
            <a:ext cx="10515600" cy="1325563"/>
          </a:xfrm>
        </p:spPr>
        <p:txBody>
          <a:bodyPr>
            <a:normAutofit/>
          </a:bodyPr>
          <a:lstStyle/>
          <a:p>
            <a:r>
              <a:rPr lang="fr-BE" sz="4000" dirty="0"/>
              <a:t>Réduction de émissions de poussière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4612BF-A037-1898-2764-6C3D2CD82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365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fr-BE" dirty="0"/>
              <a:t>Filtre à manches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7834F38-6CDD-8F9F-9F85-AB32CF44D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63" y="3508569"/>
            <a:ext cx="3913118" cy="294004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75347E8-1FB5-BBFE-E010-8716C42AF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524" y="1791071"/>
            <a:ext cx="1798476" cy="227095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2AD636B-D611-06BF-9C7B-E91D13FB82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137" y="1345277"/>
            <a:ext cx="5806758" cy="456390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8B9E897-6650-5948-8A7E-99075E8054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4981" y="4732687"/>
            <a:ext cx="3461433" cy="171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97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A0B626-4CF0-D800-8BAC-503EB6459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624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BE" dirty="0"/>
              <a:t>Réduction de </a:t>
            </a:r>
            <a:r>
              <a:rPr lang="fr-BE" dirty="0" err="1"/>
              <a:t>HCl</a:t>
            </a:r>
            <a:r>
              <a:rPr lang="fr-BE" dirty="0"/>
              <a:t> et  SO2</a:t>
            </a:r>
            <a:br>
              <a:rPr lang="fr-BE" dirty="0"/>
            </a:br>
            <a:br>
              <a:rPr lang="fr-BE" dirty="0"/>
            </a:br>
            <a:r>
              <a:rPr lang="fr-BE" sz="3100" dirty="0"/>
              <a:t>Chaux hydratée ou bicarbonate de soude</a:t>
            </a:r>
            <a:endParaRPr lang="fr-B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26D73E5-A979-2CB5-AC4C-3832245E7582}"/>
              </a:ext>
            </a:extLst>
          </p:cNvPr>
          <p:cNvSpPr txBox="1"/>
          <p:nvPr/>
        </p:nvSpPr>
        <p:spPr>
          <a:xfrm>
            <a:off x="939800" y="2101374"/>
            <a:ext cx="103124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buNone/>
            </a:pPr>
            <a:r>
              <a:rPr lang="fr-FR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La chaux hydratée (chaux éteinte) est capable de réagir avec les espèces gazeuses acides présentes dans les fumées pour former des sels solides:</a:t>
            </a:r>
          </a:p>
          <a:p>
            <a:pPr algn="l" fontAlgn="base">
              <a:buNone/>
            </a:pPr>
            <a:endParaRPr lang="fr-FR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algn="l" fontAlgn="base">
              <a:buNone/>
            </a:pPr>
            <a:r>
              <a:rPr lang="fr-FR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Ca(OH)</a:t>
            </a:r>
            <a:r>
              <a:rPr lang="fr-FR" b="0" i="0" baseline="-25000" dirty="0">
                <a:solidFill>
                  <a:srgbClr val="000000"/>
                </a:solidFill>
                <a:effectLst/>
                <a:latin typeface="inherit"/>
              </a:rPr>
              <a:t>2</a:t>
            </a:r>
            <a:r>
              <a:rPr lang="fr-FR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+ SO</a:t>
            </a:r>
            <a:r>
              <a:rPr lang="fr-FR" b="0" i="0" baseline="-25000" dirty="0">
                <a:solidFill>
                  <a:srgbClr val="000000"/>
                </a:solidFill>
                <a:effectLst/>
                <a:latin typeface="inherit"/>
              </a:rPr>
              <a:t>2</a:t>
            </a:r>
            <a:r>
              <a:rPr lang="fr-FR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→ CaSO</a:t>
            </a:r>
            <a:r>
              <a:rPr lang="fr-FR" b="0" i="0" baseline="-25000" dirty="0">
                <a:solidFill>
                  <a:srgbClr val="000000"/>
                </a:solidFill>
                <a:effectLst/>
                <a:latin typeface="inherit"/>
              </a:rPr>
              <a:t>3</a:t>
            </a:r>
            <a:r>
              <a:rPr lang="fr-FR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+ H</a:t>
            </a:r>
            <a:r>
              <a:rPr lang="fr-FR" b="0" i="0" baseline="-25000" dirty="0">
                <a:solidFill>
                  <a:srgbClr val="000000"/>
                </a:solidFill>
                <a:effectLst/>
                <a:latin typeface="inherit"/>
              </a:rPr>
              <a:t>2</a:t>
            </a:r>
            <a:r>
              <a:rPr lang="fr-FR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O</a:t>
            </a:r>
            <a:br>
              <a:rPr lang="fr-FR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fr-FR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Ca(OH)</a:t>
            </a:r>
            <a:r>
              <a:rPr lang="fr-FR" b="0" i="0" baseline="-25000" dirty="0">
                <a:solidFill>
                  <a:srgbClr val="000000"/>
                </a:solidFill>
                <a:effectLst/>
                <a:latin typeface="inherit"/>
              </a:rPr>
              <a:t>2</a:t>
            </a:r>
            <a:r>
              <a:rPr lang="fr-FR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+ SO</a:t>
            </a:r>
            <a:r>
              <a:rPr lang="fr-FR" b="0" i="0" baseline="-25000" dirty="0">
                <a:solidFill>
                  <a:srgbClr val="000000"/>
                </a:solidFill>
                <a:effectLst/>
                <a:latin typeface="inherit"/>
              </a:rPr>
              <a:t>2</a:t>
            </a:r>
            <a:r>
              <a:rPr lang="fr-FR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+ 0.5O</a:t>
            </a:r>
            <a:r>
              <a:rPr lang="fr-FR" b="0" i="0" baseline="-25000" dirty="0">
                <a:solidFill>
                  <a:srgbClr val="000000"/>
                </a:solidFill>
                <a:effectLst/>
                <a:latin typeface="inherit"/>
              </a:rPr>
              <a:t>2</a:t>
            </a:r>
            <a:r>
              <a:rPr lang="fr-FR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→ CaSO</a:t>
            </a:r>
            <a:r>
              <a:rPr lang="fr-FR" b="0" i="0" baseline="-25000" dirty="0">
                <a:solidFill>
                  <a:srgbClr val="000000"/>
                </a:solidFill>
                <a:effectLst/>
                <a:latin typeface="inherit"/>
              </a:rPr>
              <a:t>4</a:t>
            </a:r>
            <a:r>
              <a:rPr lang="fr-FR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+ H</a:t>
            </a:r>
            <a:r>
              <a:rPr lang="fr-FR" b="0" i="0" baseline="-25000" dirty="0">
                <a:solidFill>
                  <a:srgbClr val="000000"/>
                </a:solidFill>
                <a:effectLst/>
                <a:latin typeface="inherit"/>
              </a:rPr>
              <a:t>2</a:t>
            </a:r>
            <a:r>
              <a:rPr lang="fr-FR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O</a:t>
            </a:r>
            <a:br>
              <a:rPr lang="fr-FR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fr-FR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Ca(OH)</a:t>
            </a:r>
            <a:r>
              <a:rPr lang="fr-FR" b="0" i="0" baseline="-25000" dirty="0">
                <a:solidFill>
                  <a:srgbClr val="000000"/>
                </a:solidFill>
                <a:effectLst/>
                <a:latin typeface="inherit"/>
              </a:rPr>
              <a:t>2</a:t>
            </a:r>
            <a:r>
              <a:rPr lang="fr-FR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+ 2HCl → CaCl</a:t>
            </a:r>
            <a:r>
              <a:rPr lang="fr-FR" b="0" i="0" baseline="-25000" dirty="0">
                <a:solidFill>
                  <a:srgbClr val="000000"/>
                </a:solidFill>
                <a:effectLst/>
                <a:latin typeface="inherit"/>
              </a:rPr>
              <a:t>2</a:t>
            </a:r>
            <a:r>
              <a:rPr lang="fr-FR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+ 2H</a:t>
            </a:r>
            <a:r>
              <a:rPr lang="fr-FR" b="0" i="0" baseline="-25000" dirty="0">
                <a:solidFill>
                  <a:srgbClr val="000000"/>
                </a:solidFill>
                <a:effectLst/>
                <a:latin typeface="inherit"/>
              </a:rPr>
              <a:t>2</a:t>
            </a:r>
            <a:r>
              <a:rPr lang="fr-FR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O</a:t>
            </a:r>
            <a:br>
              <a:rPr lang="fr-FR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fr-FR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Ca(OH)</a:t>
            </a:r>
            <a:r>
              <a:rPr lang="fr-FR" b="0" i="0" baseline="-25000" dirty="0">
                <a:solidFill>
                  <a:srgbClr val="000000"/>
                </a:solidFill>
                <a:effectLst/>
                <a:latin typeface="inherit"/>
              </a:rPr>
              <a:t>2</a:t>
            </a:r>
            <a:r>
              <a:rPr lang="fr-FR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+ 2HF → CaF</a:t>
            </a:r>
            <a:r>
              <a:rPr lang="fr-FR" b="0" i="0" baseline="-25000" dirty="0">
                <a:solidFill>
                  <a:srgbClr val="000000"/>
                </a:solidFill>
                <a:effectLst/>
                <a:latin typeface="inherit"/>
              </a:rPr>
              <a:t>2</a:t>
            </a:r>
            <a:r>
              <a:rPr lang="fr-FR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+ 2H</a:t>
            </a:r>
            <a:r>
              <a:rPr lang="fr-FR" b="0" i="0" baseline="-25000" dirty="0">
                <a:solidFill>
                  <a:srgbClr val="000000"/>
                </a:solidFill>
                <a:effectLst/>
                <a:latin typeface="inherit"/>
              </a:rPr>
              <a:t>2</a:t>
            </a:r>
            <a:r>
              <a:rPr lang="fr-FR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O</a:t>
            </a:r>
          </a:p>
          <a:p>
            <a:pPr algn="l" fontAlgn="base">
              <a:buNone/>
            </a:pPr>
            <a:endParaRPr lang="fr-FR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l" fontAlgn="base">
              <a:buNone/>
            </a:pPr>
            <a:r>
              <a:rPr lang="fr-FR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Ou</a:t>
            </a:r>
          </a:p>
          <a:p>
            <a:pPr algn="l" fontAlgn="base">
              <a:buNone/>
            </a:pPr>
            <a:endParaRPr lang="fr-FR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l" fontAlgn="base">
              <a:buNone/>
            </a:pPr>
            <a:endParaRPr lang="fr-FR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algn="l" fontAlgn="base">
              <a:buNone/>
            </a:pPr>
            <a:endParaRPr lang="fr-FR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6D53723-59AD-60F4-0C4B-16E771F00C92}"/>
              </a:ext>
            </a:extLst>
          </p:cNvPr>
          <p:cNvSpPr txBox="1"/>
          <p:nvPr/>
        </p:nvSpPr>
        <p:spPr>
          <a:xfrm>
            <a:off x="939800" y="5056029"/>
            <a:ext cx="7645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buNone/>
            </a:pPr>
            <a:r>
              <a:rPr lang="fr-FR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NaHCO</a:t>
            </a:r>
            <a:r>
              <a:rPr lang="fr-FR" b="0" i="0" baseline="-25000" dirty="0">
                <a:solidFill>
                  <a:srgbClr val="000000"/>
                </a:solidFill>
                <a:effectLst/>
                <a:latin typeface="inherit"/>
              </a:rPr>
              <a:t>3</a:t>
            </a:r>
            <a:r>
              <a:rPr lang="fr-FR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+ </a:t>
            </a:r>
            <a:r>
              <a:rPr lang="fr-FR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HCl</a:t>
            </a:r>
            <a:r>
              <a:rPr lang="fr-FR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→ NaCl + CO</a:t>
            </a:r>
            <a:r>
              <a:rPr lang="fr-FR" b="0" i="0" baseline="-25000" dirty="0">
                <a:solidFill>
                  <a:srgbClr val="000000"/>
                </a:solidFill>
                <a:effectLst/>
                <a:latin typeface="inherit"/>
              </a:rPr>
              <a:t>2</a:t>
            </a:r>
            <a:r>
              <a:rPr lang="fr-FR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+ H</a:t>
            </a:r>
            <a:r>
              <a:rPr lang="fr-FR" b="0" i="0" baseline="-25000" dirty="0">
                <a:solidFill>
                  <a:srgbClr val="000000"/>
                </a:solidFill>
                <a:effectLst/>
                <a:latin typeface="inherit"/>
              </a:rPr>
              <a:t>2</a:t>
            </a:r>
            <a:r>
              <a:rPr lang="fr-FR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O</a:t>
            </a:r>
            <a:br>
              <a:rPr lang="fr-FR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endParaRPr lang="fr-FR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algn="l" fontAlgn="base">
              <a:buNone/>
            </a:pPr>
            <a:r>
              <a:rPr lang="fr-FR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2 NaHCO</a:t>
            </a:r>
            <a:r>
              <a:rPr lang="fr-FR" b="0" i="0" baseline="-25000" dirty="0">
                <a:solidFill>
                  <a:srgbClr val="000000"/>
                </a:solidFill>
                <a:effectLst/>
                <a:latin typeface="inherit"/>
              </a:rPr>
              <a:t>3</a:t>
            </a:r>
            <a:r>
              <a:rPr lang="fr-FR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+ SO</a:t>
            </a:r>
            <a:r>
              <a:rPr lang="fr-FR" b="0" i="0" baseline="-25000" dirty="0">
                <a:solidFill>
                  <a:srgbClr val="000000"/>
                </a:solidFill>
                <a:effectLst/>
                <a:latin typeface="inherit"/>
              </a:rPr>
              <a:t>2</a:t>
            </a:r>
            <a:r>
              <a:rPr lang="fr-FR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+ 1/2 O</a:t>
            </a:r>
            <a:r>
              <a:rPr lang="fr-FR" b="0" i="0" baseline="-25000" dirty="0">
                <a:solidFill>
                  <a:srgbClr val="000000"/>
                </a:solidFill>
                <a:effectLst/>
                <a:latin typeface="inherit"/>
              </a:rPr>
              <a:t>2</a:t>
            </a:r>
            <a:r>
              <a:rPr lang="fr-FR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→ Na</a:t>
            </a:r>
            <a:r>
              <a:rPr lang="fr-FR" b="0" i="0" baseline="-25000" dirty="0">
                <a:solidFill>
                  <a:srgbClr val="000000"/>
                </a:solidFill>
                <a:effectLst/>
                <a:latin typeface="inherit"/>
              </a:rPr>
              <a:t>2</a:t>
            </a:r>
            <a:r>
              <a:rPr lang="fr-FR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SO</a:t>
            </a:r>
            <a:r>
              <a:rPr lang="fr-FR" b="0" i="0" baseline="-25000" dirty="0">
                <a:solidFill>
                  <a:srgbClr val="000000"/>
                </a:solidFill>
                <a:effectLst/>
                <a:latin typeface="inherit"/>
              </a:rPr>
              <a:t>4</a:t>
            </a:r>
            <a:r>
              <a:rPr lang="fr-FR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+ 2 CO</a:t>
            </a:r>
            <a:r>
              <a:rPr lang="fr-FR" b="0" i="0" baseline="-25000" dirty="0">
                <a:solidFill>
                  <a:srgbClr val="000000"/>
                </a:solidFill>
                <a:effectLst/>
                <a:latin typeface="inherit"/>
              </a:rPr>
              <a:t>2</a:t>
            </a:r>
            <a:r>
              <a:rPr lang="fr-FR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+ H</a:t>
            </a:r>
            <a:r>
              <a:rPr lang="fr-FR" b="0" i="0" baseline="-25000" dirty="0">
                <a:solidFill>
                  <a:srgbClr val="000000"/>
                </a:solidFill>
                <a:effectLst/>
                <a:latin typeface="inherit"/>
              </a:rPr>
              <a:t>2</a:t>
            </a:r>
            <a:r>
              <a:rPr lang="fr-FR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2384003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C96A2E-A9D6-EA2D-9155-9BB3CA4E1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4926"/>
            <a:ext cx="10515600" cy="1325563"/>
          </a:xfrm>
        </p:spPr>
        <p:txBody>
          <a:bodyPr/>
          <a:lstStyle/>
          <a:p>
            <a:r>
              <a:rPr lang="fr-BE" dirty="0"/>
              <a:t>Réduction du CO, COV, HAP</a:t>
            </a:r>
          </a:p>
        </p:txBody>
      </p:sp>
      <p:pic>
        <p:nvPicPr>
          <p:cNvPr id="1026" name="Picture 2" descr="Produire de l'énergie à partir de biomasse ou de déchets – Le Monde et Nous">
            <a:extLst>
              <a:ext uri="{FF2B5EF4-FFF2-40B4-BE49-F238E27FC236}">
                <a16:creationId xmlns:a16="http://schemas.microsoft.com/office/drawing/2014/main" id="{C729C064-D1F2-F9EC-67AC-53D6985E5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618" y="1745993"/>
            <a:ext cx="6363306" cy="463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759AF1-AF45-5271-D366-C9B11796A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076" y="1904282"/>
            <a:ext cx="5660924" cy="2051492"/>
          </a:xfrm>
        </p:spPr>
        <p:txBody>
          <a:bodyPr>
            <a:normAutofit lnSpcReduction="10000"/>
          </a:bodyPr>
          <a:lstStyle/>
          <a:p>
            <a:r>
              <a:rPr lang="fr-BE" sz="1700" dirty="0"/>
              <a:t>Utilisation d’un lit fluidisé pour la combustion de la biomasse</a:t>
            </a:r>
          </a:p>
          <a:p>
            <a:r>
              <a:rPr lang="fr-BE" sz="1700" dirty="0"/>
              <a:t>Adaptation ce de la quantité d’oxygène durant la combustion</a:t>
            </a:r>
          </a:p>
          <a:p>
            <a:r>
              <a:rPr lang="fr-BE" sz="1700" dirty="0"/>
              <a:t>Homogénéité du mélange combustible – comburant</a:t>
            </a:r>
          </a:p>
          <a:p>
            <a:r>
              <a:rPr lang="fr-BE" sz="1700" dirty="0"/>
              <a:t>Obligation d’atteindre une température de 850°C avant injection du bois</a:t>
            </a:r>
          </a:p>
          <a:p>
            <a:endParaRPr lang="fr-BE" sz="1600" dirty="0"/>
          </a:p>
          <a:p>
            <a:endParaRPr lang="fr-BE" sz="1600" dirty="0"/>
          </a:p>
          <a:p>
            <a:pPr marL="0" indent="0">
              <a:buNone/>
            </a:pPr>
            <a:endParaRPr lang="fr-BE" sz="1600" dirty="0"/>
          </a:p>
          <a:p>
            <a:endParaRPr lang="fr-BE" sz="1600" dirty="0"/>
          </a:p>
        </p:txBody>
      </p:sp>
    </p:spTree>
    <p:extLst>
      <p:ext uri="{BB962C8B-B14F-4D97-AF65-F5344CB8AC3E}">
        <p14:creationId xmlns:p14="http://schemas.microsoft.com/office/powerpoint/2010/main" val="17974916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A04E64-66CF-752B-E293-3C8432719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80" y="188769"/>
            <a:ext cx="10515600" cy="1325563"/>
          </a:xfrm>
        </p:spPr>
        <p:txBody>
          <a:bodyPr/>
          <a:lstStyle/>
          <a:p>
            <a:r>
              <a:rPr lang="fr-BE" dirty="0"/>
              <a:t>Réduction des NOx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1F6800-3511-3018-58AA-21ADE1681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0" y="1253331"/>
            <a:ext cx="4973320" cy="4351338"/>
          </a:xfrm>
        </p:spPr>
        <p:txBody>
          <a:bodyPr/>
          <a:lstStyle/>
          <a:p>
            <a:pPr marL="0" indent="0">
              <a:buNone/>
            </a:pPr>
            <a:r>
              <a:rPr lang="fr-BE" sz="2400" dirty="0"/>
              <a:t>Par injection d’Urée ou d’ammoniac</a:t>
            </a:r>
          </a:p>
          <a:p>
            <a:endParaRPr lang="fr-BE" dirty="0"/>
          </a:p>
          <a:p>
            <a:endParaRPr lang="fr-BE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7648264-CE9B-9ABE-29DA-34B3ADB12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917" y="2377349"/>
            <a:ext cx="7750212" cy="105165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9DE498B-0285-F494-42BB-7B78FD01E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917" y="4014377"/>
            <a:ext cx="7430144" cy="11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644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83A34C-CDEC-C25E-037C-C3913E089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252" y="266803"/>
            <a:ext cx="10515600" cy="1325563"/>
          </a:xfrm>
        </p:spPr>
        <p:txBody>
          <a:bodyPr>
            <a:normAutofit/>
          </a:bodyPr>
          <a:lstStyle/>
          <a:p>
            <a:r>
              <a:rPr lang="fr-BE" sz="4000" dirty="0"/>
              <a:t>Réduction des dioxines, furanes et métaux lourds</a:t>
            </a:r>
            <a:br>
              <a:rPr lang="fr-BE" sz="4000" dirty="0"/>
            </a:br>
            <a:r>
              <a:rPr lang="fr-BE" sz="3600" dirty="0"/>
              <a:t>Par injection de charbon actif</a:t>
            </a:r>
            <a:endParaRPr lang="fr-BE" sz="4000" dirty="0"/>
          </a:p>
        </p:txBody>
      </p:sp>
      <p:sp>
        <p:nvSpPr>
          <p:cNvPr id="9" name="AutoShape 5" descr="Eaux industrielles contaminées - Chapitre VIII. Les charbons actifs pour le  traitement des eaux usées - Presses universitaires de Franche-Comté">
            <a:extLst>
              <a:ext uri="{FF2B5EF4-FFF2-40B4-BE49-F238E27FC236}">
                <a16:creationId xmlns:a16="http://schemas.microsoft.com/office/drawing/2014/main" id="{8F4A9BF8-B3CA-13E3-F153-55A2B51300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0" name="AutoShape 7" descr="Eaux industrielles contaminées - Chapitre VIII. Les charbons actifs pour le  traitement des eaux usées - Presses universitaires de Franche-Comté">
            <a:extLst>
              <a:ext uri="{FF2B5EF4-FFF2-40B4-BE49-F238E27FC236}">
                <a16:creationId xmlns:a16="http://schemas.microsoft.com/office/drawing/2014/main" id="{63ABBB78-0E45-ADF5-FE7C-32E9CEC2FD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2057" name="Picture 9" descr="filtre charbon actif">
            <a:extLst>
              <a:ext uri="{FF2B5EF4-FFF2-40B4-BE49-F238E27FC236}">
                <a16:creationId xmlns:a16="http://schemas.microsoft.com/office/drawing/2014/main" id="{D6BACCF8-9696-0FC2-61BF-CC424914C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25" y="2122356"/>
            <a:ext cx="5463618" cy="356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Binchotan filtrant spécial gourdes (lot de 2) | HappyBottle">
            <a:extLst>
              <a:ext uri="{FF2B5EF4-FFF2-40B4-BE49-F238E27FC236}">
                <a16:creationId xmlns:a16="http://schemas.microsoft.com/office/drawing/2014/main" id="{AFC29228-1CF8-14A3-AE7C-5800251DF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262" y="1915527"/>
            <a:ext cx="4781376" cy="478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4384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2475D0-DB1D-0EF6-FA95-07A9BAC4C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256" y="262438"/>
            <a:ext cx="6201697" cy="627933"/>
          </a:xfrm>
        </p:spPr>
        <p:txBody>
          <a:bodyPr>
            <a:normAutofit/>
          </a:bodyPr>
          <a:lstStyle/>
          <a:p>
            <a:r>
              <a:rPr lang="fr-BE" sz="3600" dirty="0"/>
              <a:t>Emissions versus Immissions</a:t>
            </a:r>
          </a:p>
        </p:txBody>
      </p:sp>
      <p:pic>
        <p:nvPicPr>
          <p:cNvPr id="3074" name="Picture 2" descr="Empreinte carbone : 70% des émissions de CO2 proviennent des transports ...">
            <a:extLst>
              <a:ext uri="{FF2B5EF4-FFF2-40B4-BE49-F238E27FC236}">
                <a16:creationId xmlns:a16="http://schemas.microsoft.com/office/drawing/2014/main" id="{EA8125B1-B544-6971-4994-CF9782A56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56" y="1309599"/>
            <a:ext cx="4471218" cy="447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2D47F31-1327-18BB-5571-049C5920C8AF}"/>
              </a:ext>
            </a:extLst>
          </p:cNvPr>
          <p:cNvSpPr txBox="1"/>
          <p:nvPr/>
        </p:nvSpPr>
        <p:spPr>
          <a:xfrm>
            <a:off x="5378245" y="1474838"/>
            <a:ext cx="639096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/>
              <a:t>Emissions: </a:t>
            </a:r>
            <a:r>
              <a:rPr lang="fr-BE" dirty="0"/>
              <a:t>concentration des polluants dans les gaz en sortie de cheminée.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/>
              <a:t>calculables et mesurables plus facilement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/>
              <a:t>Unité de mesure: concentration (mg/Nm³, %) des gaz à la cheminée</a:t>
            </a:r>
          </a:p>
          <a:p>
            <a:endParaRPr lang="fr-BE" dirty="0"/>
          </a:p>
          <a:p>
            <a:endParaRPr lang="fr-BE" dirty="0"/>
          </a:p>
          <a:p>
            <a:r>
              <a:rPr lang="fr-BE" b="1" dirty="0"/>
              <a:t>Immissions: </a:t>
            </a:r>
            <a:r>
              <a:rPr lang="fr-BE" dirty="0"/>
              <a:t>retombées dans l’environnement (sous forme solide ou gazeuse)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/>
              <a:t>Nécessite une modélisation pour les évaluer et des moyens de mesures par échantillon pour le vérifier.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dirty="0"/>
              <a:t>Unités de mesure: concentration dans l’air ambiant ou poids des retombées solides par unité de surface</a:t>
            </a:r>
          </a:p>
          <a:p>
            <a:endParaRPr lang="fr-BE" dirty="0"/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22265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3D88A42-9777-E199-B2B9-F950DA08DD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choix du projet et alternatives possibles</a:t>
            </a:r>
          </a:p>
          <a:p>
            <a:r>
              <a:rPr lang="fr-FR" dirty="0"/>
              <a:t>besoins propres de l'UCL en chaleur et en électricité </a:t>
            </a:r>
          </a:p>
          <a:p>
            <a:r>
              <a:rPr lang="fr-FR" dirty="0"/>
              <a:t>poids des certificats verts dans le choix de la solution</a:t>
            </a:r>
          </a:p>
          <a:p>
            <a:r>
              <a:rPr lang="fr-FR" dirty="0"/>
              <a:t>utilisation de l'excédent / approvisionnement en cas de manquement</a:t>
            </a:r>
          </a:p>
          <a:p>
            <a:r>
              <a:rPr lang="fr-FR" dirty="0"/>
              <a:t>rendement énergétique et pertinence de la solution choisie</a:t>
            </a:r>
          </a:p>
          <a:p>
            <a:r>
              <a:rPr lang="fr-FR" dirty="0"/>
              <a:t>perspectives d'extension/de transition</a:t>
            </a:r>
          </a:p>
          <a:p>
            <a:r>
              <a:rPr lang="fr-FR" dirty="0"/>
              <a:t>ouverture vers le public : réseau de chaleur et communauté d'énergie</a:t>
            </a:r>
          </a:p>
        </p:txBody>
      </p:sp>
    </p:spTree>
    <p:extLst>
      <p:ext uri="{BB962C8B-B14F-4D97-AF65-F5344CB8AC3E}">
        <p14:creationId xmlns:p14="http://schemas.microsoft.com/office/powerpoint/2010/main" val="21985414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C22820-4849-AB1C-A85F-3566265C0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251" y="406665"/>
            <a:ext cx="10515600" cy="3864078"/>
          </a:xfrm>
        </p:spPr>
        <p:txBody>
          <a:bodyPr>
            <a:normAutofit/>
          </a:bodyPr>
          <a:lstStyle/>
          <a:p>
            <a:r>
              <a:rPr lang="fr-BE" sz="4000" dirty="0"/>
              <a:t>Modélisation des immissions</a:t>
            </a:r>
            <a:br>
              <a:rPr lang="fr-BE" dirty="0"/>
            </a:br>
            <a:r>
              <a:rPr lang="fr-BE" sz="2400" dirty="0"/>
              <a:t>Données principales:</a:t>
            </a:r>
            <a:br>
              <a:rPr lang="fr-BE" sz="2400" dirty="0"/>
            </a:br>
            <a:br>
              <a:rPr lang="fr-BE" sz="2400" dirty="0"/>
            </a:br>
            <a:r>
              <a:rPr lang="fr-BE" sz="2000" dirty="0"/>
              <a:t>Valeurs d’émissions: débit et concentration des gaz à la cheminée</a:t>
            </a:r>
            <a:br>
              <a:rPr lang="fr-BE" sz="2000" dirty="0"/>
            </a:br>
            <a:r>
              <a:rPr lang="fr-BE" sz="2000" dirty="0"/>
              <a:t>Vitesse de sortie des gaz</a:t>
            </a:r>
            <a:br>
              <a:rPr lang="fr-BE" sz="2000" dirty="0"/>
            </a:br>
            <a:r>
              <a:rPr lang="fr-BE" sz="2000" dirty="0"/>
              <a:t>Hauteur de la cheminée</a:t>
            </a:r>
            <a:br>
              <a:rPr lang="fr-BE" sz="2000" dirty="0"/>
            </a:br>
            <a:r>
              <a:rPr lang="fr-BE" sz="2000" dirty="0"/>
              <a:t>Vitesse des vents dominants</a:t>
            </a:r>
            <a:br>
              <a:rPr lang="fr-BE" sz="3600" dirty="0"/>
            </a:br>
            <a:endParaRPr lang="fr-BE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91B6BA8-002F-E993-E5CC-257BC0ABB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300" y="2338704"/>
            <a:ext cx="6473641" cy="435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95736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8CE208-87A1-C58C-358E-0BA7E26B9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463" y="0"/>
            <a:ext cx="11582400" cy="490281"/>
          </a:xfrm>
        </p:spPr>
        <p:txBody>
          <a:bodyPr>
            <a:noAutofit/>
          </a:bodyPr>
          <a:lstStyle/>
          <a:p>
            <a:r>
              <a:rPr lang="fr-FR" sz="2800" dirty="0"/>
              <a:t>Valeurs limites et valeurs guides applicables à l’émission et à l’immission</a:t>
            </a:r>
            <a:endParaRPr lang="fr-BE" sz="2800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79DEB9C-0E3C-5EEB-3B76-A32ABB73B3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50109" y="804908"/>
            <a:ext cx="4462018" cy="578305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8C32EEA-A431-C595-EA4C-A39EB7224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97" y="804908"/>
            <a:ext cx="4886634" cy="388679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5EE37AF-9BF0-F81F-FC77-CBD692264455}"/>
              </a:ext>
            </a:extLst>
          </p:cNvPr>
          <p:cNvSpPr txBox="1"/>
          <p:nvPr/>
        </p:nvSpPr>
        <p:spPr>
          <a:xfrm>
            <a:off x="554890" y="504447"/>
            <a:ext cx="3824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/>
              <a:t>Emissions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48645A0-B630-459A-35E2-A6853709E472}"/>
              </a:ext>
            </a:extLst>
          </p:cNvPr>
          <p:cNvSpPr txBox="1"/>
          <p:nvPr/>
        </p:nvSpPr>
        <p:spPr>
          <a:xfrm>
            <a:off x="6298789" y="435576"/>
            <a:ext cx="1725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/>
              <a:t>Immissions</a:t>
            </a:r>
            <a:endParaRPr lang="fr-BE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FC5BDCF-C62E-AE82-10CE-E4E7EE3779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299" y="4678264"/>
            <a:ext cx="5281118" cy="1958510"/>
          </a:xfrm>
          <a:prstGeom prst="rect">
            <a:avLst/>
          </a:prstGeom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9598D54C-93D8-D0CA-2203-E34BD7CA74E0}"/>
              </a:ext>
            </a:extLst>
          </p:cNvPr>
          <p:cNvSpPr/>
          <p:nvPr/>
        </p:nvSpPr>
        <p:spPr>
          <a:xfrm>
            <a:off x="8707120" y="5252720"/>
            <a:ext cx="690880" cy="2641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B2F6CA4-AD0D-9EF6-FF08-7D4A9CE665F6}"/>
              </a:ext>
            </a:extLst>
          </p:cNvPr>
          <p:cNvSpPr/>
          <p:nvPr/>
        </p:nvSpPr>
        <p:spPr>
          <a:xfrm>
            <a:off x="8781118" y="2153920"/>
            <a:ext cx="690880" cy="2641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E59805EC-3EDE-0773-587D-E856279BC858}"/>
              </a:ext>
            </a:extLst>
          </p:cNvPr>
          <p:cNvSpPr/>
          <p:nvPr/>
        </p:nvSpPr>
        <p:spPr>
          <a:xfrm>
            <a:off x="8707120" y="1473200"/>
            <a:ext cx="690880" cy="2641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94D197A-8736-6105-D70D-276B2A6FE4FC}"/>
              </a:ext>
            </a:extLst>
          </p:cNvPr>
          <p:cNvSpPr/>
          <p:nvPr/>
        </p:nvSpPr>
        <p:spPr>
          <a:xfrm>
            <a:off x="7692174" y="1473200"/>
            <a:ext cx="690880" cy="2641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817D88FD-FDB4-A961-9A5D-EFC5C6ECF79D}"/>
              </a:ext>
            </a:extLst>
          </p:cNvPr>
          <p:cNvSpPr/>
          <p:nvPr/>
        </p:nvSpPr>
        <p:spPr>
          <a:xfrm>
            <a:off x="7692174" y="2141492"/>
            <a:ext cx="825010" cy="2641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5FD00B6-0393-B6A2-D36A-5692A2F0ABB2}"/>
              </a:ext>
            </a:extLst>
          </p:cNvPr>
          <p:cNvSpPr/>
          <p:nvPr/>
        </p:nvSpPr>
        <p:spPr>
          <a:xfrm>
            <a:off x="3037840" y="1560931"/>
            <a:ext cx="690880" cy="2641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91F8B93-3BE6-BD3D-5B06-D861C485AA74}"/>
              </a:ext>
            </a:extLst>
          </p:cNvPr>
          <p:cNvSpPr/>
          <p:nvPr/>
        </p:nvSpPr>
        <p:spPr>
          <a:xfrm>
            <a:off x="8734251" y="4307841"/>
            <a:ext cx="690880" cy="2641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BAA3C38B-DF32-FC68-C221-D59E3C712ECA}"/>
              </a:ext>
            </a:extLst>
          </p:cNvPr>
          <p:cNvSpPr/>
          <p:nvPr/>
        </p:nvSpPr>
        <p:spPr>
          <a:xfrm>
            <a:off x="3037840" y="1797029"/>
            <a:ext cx="690880" cy="2641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2189523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F6F44A-2978-4026-13A1-4DE6092C4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Cartes NO2 et PM10 ISSEP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255EF93-B197-3F10-2198-631CEB899F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663" y="1768475"/>
            <a:ext cx="5901297" cy="47244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C60F654-8D13-5DA3-3FD5-4C60DBA77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960" y="1768474"/>
            <a:ext cx="5992990" cy="472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372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53619E-0ABF-2FBC-93DE-3A614D4F4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74200" cy="813435"/>
          </a:xfrm>
        </p:spPr>
        <p:txBody>
          <a:bodyPr>
            <a:noAutofit/>
          </a:bodyPr>
          <a:lstStyle/>
          <a:p>
            <a:r>
              <a:rPr lang="fr-BE" sz="3600" dirty="0"/>
              <a:t>Valeurs d’immissions mesurées actuellement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2A0263-D980-B415-A05F-24EB12411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1083944"/>
            <a:ext cx="10515600" cy="531685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BE" sz="2400" dirty="0"/>
              <a:t>Station de mesure de l’ISSEP à Corroy-le-Grand (3,2 km à l’est du site)</a:t>
            </a:r>
          </a:p>
          <a:p>
            <a:pPr marL="0" indent="0">
              <a:buNone/>
            </a:pPr>
            <a:endParaRPr lang="fr-BE" sz="2400" dirty="0"/>
          </a:p>
          <a:p>
            <a:pPr marL="0" indent="0">
              <a:buNone/>
            </a:pPr>
            <a:r>
              <a:rPr lang="fr-BE" sz="2400" dirty="0"/>
              <a:t>		</a:t>
            </a:r>
            <a:r>
              <a:rPr lang="fr-BE" sz="2400" b="1" dirty="0"/>
              <a:t>Mesures</a:t>
            </a:r>
            <a:r>
              <a:rPr lang="fr-BE" sz="2400" dirty="0"/>
              <a:t>				</a:t>
            </a:r>
            <a:r>
              <a:rPr lang="fr-BE" sz="2400" b="1" dirty="0"/>
              <a:t>Valeurs limites (RW ou OMS)</a:t>
            </a:r>
          </a:p>
          <a:p>
            <a:pPr marL="0" indent="0">
              <a:buNone/>
            </a:pPr>
            <a:r>
              <a:rPr lang="fr-BE" sz="2400" dirty="0"/>
              <a:t>NO2: 		18 µg/m³ annuel – 45 µg/m³ horaire		40 µg/m³ - 200 µg/m³ </a:t>
            </a:r>
          </a:p>
          <a:p>
            <a:pPr marL="0" indent="0">
              <a:buNone/>
            </a:pPr>
            <a:r>
              <a:rPr lang="fr-BE" sz="2400" dirty="0"/>
              <a:t>SO2: 		1 µg/m³ annuel				20 µg/m³ </a:t>
            </a:r>
          </a:p>
          <a:p>
            <a:pPr marL="0" indent="0">
              <a:buNone/>
            </a:pPr>
            <a:r>
              <a:rPr lang="fr-BE" sz="2400" dirty="0"/>
              <a:t>CO : 		0,19 mg/m³ (horaire) 				 10 µg/m³ </a:t>
            </a:r>
          </a:p>
          <a:p>
            <a:pPr marL="0" indent="0">
              <a:buNone/>
            </a:pPr>
            <a:r>
              <a:rPr lang="fr-BE" sz="2400" dirty="0"/>
              <a:t>PM10: 		17 µg/m³					40 µg/m³ </a:t>
            </a:r>
          </a:p>
          <a:p>
            <a:pPr marL="0" indent="0">
              <a:buNone/>
            </a:pPr>
            <a:r>
              <a:rPr lang="fr-BE" sz="2400" dirty="0"/>
              <a:t>PM 2,5: 	11 µg/m³					</a:t>
            </a:r>
            <a:r>
              <a:rPr lang="fr-BE" sz="2400" dirty="0">
                <a:highlight>
                  <a:srgbClr val="FFFF00"/>
                </a:highlight>
              </a:rPr>
              <a:t> 10 </a:t>
            </a:r>
            <a:r>
              <a:rPr lang="fr-BE" sz="2400" dirty="0"/>
              <a:t>(OMS) -  20 (RW)</a:t>
            </a:r>
          </a:p>
          <a:p>
            <a:pPr marL="0" indent="0">
              <a:buNone/>
            </a:pPr>
            <a:r>
              <a:rPr lang="fr-BE" sz="2400" dirty="0"/>
              <a:t>COV:		Benzène:		0,5 µg/m³		 5 µg/m³ </a:t>
            </a:r>
          </a:p>
          <a:p>
            <a:pPr marL="0" indent="0">
              <a:buNone/>
            </a:pPr>
            <a:r>
              <a:rPr lang="fr-BE" sz="2400" dirty="0"/>
              <a:t>		Toluène:		 0,74 µg/m³</a:t>
            </a:r>
          </a:p>
          <a:p>
            <a:pPr marL="0" indent="0">
              <a:buNone/>
            </a:pPr>
            <a:r>
              <a:rPr lang="fr-BE" sz="2400" dirty="0"/>
              <a:t>HAP: 		Benzo(a)pyrène: 	0,10 </a:t>
            </a:r>
            <a:r>
              <a:rPr lang="fr-BE" sz="2400" dirty="0" err="1"/>
              <a:t>ng</a:t>
            </a:r>
            <a:r>
              <a:rPr lang="fr-BE" sz="2400" dirty="0"/>
              <a:t>/m³		1 </a:t>
            </a:r>
            <a:r>
              <a:rPr lang="fr-BE" sz="2400" dirty="0" err="1"/>
              <a:t>ng</a:t>
            </a:r>
            <a:r>
              <a:rPr lang="fr-BE" sz="2400" dirty="0"/>
              <a:t>/m³</a:t>
            </a:r>
          </a:p>
          <a:p>
            <a:pPr marL="0" indent="0">
              <a:buNone/>
            </a:pPr>
            <a:r>
              <a:rPr lang="fr-BE" sz="2400" dirty="0"/>
              <a:t>		HAP (total):		12 </a:t>
            </a:r>
            <a:r>
              <a:rPr lang="fr-BE" sz="2400" dirty="0" err="1"/>
              <a:t>ng</a:t>
            </a:r>
            <a:r>
              <a:rPr lang="fr-BE" sz="2400" dirty="0"/>
              <a:t>/m³</a:t>
            </a:r>
          </a:p>
        </p:txBody>
      </p:sp>
    </p:spTree>
    <p:extLst>
      <p:ext uri="{BB962C8B-B14F-4D97-AF65-F5344CB8AC3E}">
        <p14:creationId xmlns:p14="http://schemas.microsoft.com/office/powerpoint/2010/main" val="26606529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E82D184-BD78-8815-365F-56BF54F63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515" y="373627"/>
            <a:ext cx="6759090" cy="62828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09CD5CB-9C0C-3477-1118-643E2527E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110" y="1288362"/>
            <a:ext cx="4668375" cy="148433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618B724-B9A5-8591-8DC0-8E664A7CF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6399" y="2820353"/>
            <a:ext cx="4965795" cy="366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66870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9466CBA-8C91-10E6-E6EF-7D610685F0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" y="2335710"/>
            <a:ext cx="4724400" cy="308669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9062C11-00CB-03C3-B764-1199D5F87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074" y="170685"/>
            <a:ext cx="7004325" cy="6516629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E4BA59B6-E865-4271-E144-3A1223C9F072}"/>
              </a:ext>
            </a:extLst>
          </p:cNvPr>
          <p:cNvSpPr/>
          <p:nvPr/>
        </p:nvSpPr>
        <p:spPr>
          <a:xfrm>
            <a:off x="3403600" y="3017520"/>
            <a:ext cx="690880" cy="2641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1FA8547-90D6-89E7-2E1F-37EF77EEC219}"/>
              </a:ext>
            </a:extLst>
          </p:cNvPr>
          <p:cNvSpPr/>
          <p:nvPr/>
        </p:nvSpPr>
        <p:spPr>
          <a:xfrm>
            <a:off x="4094480" y="3017520"/>
            <a:ext cx="690880" cy="2641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9736780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F085D88-48C3-98C2-130B-76CC5571CD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337" y="365126"/>
            <a:ext cx="5113463" cy="222523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B4D0BD6-E280-F475-865C-BBA38DEBD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39" y="2566219"/>
            <a:ext cx="5037257" cy="112023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1292AAC-23EE-1CAB-FBAD-6AB8D9425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0909" y="365126"/>
            <a:ext cx="6815965" cy="6279208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D31F028E-833C-8486-66A4-02703F228F91}"/>
              </a:ext>
            </a:extLst>
          </p:cNvPr>
          <p:cNvSpPr/>
          <p:nvPr/>
        </p:nvSpPr>
        <p:spPr>
          <a:xfrm>
            <a:off x="3382297" y="1106551"/>
            <a:ext cx="727587" cy="284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B77373E-6B9B-1AF6-A87F-9D2EAA2E3C90}"/>
              </a:ext>
            </a:extLst>
          </p:cNvPr>
          <p:cNvSpPr/>
          <p:nvPr/>
        </p:nvSpPr>
        <p:spPr>
          <a:xfrm>
            <a:off x="4246603" y="1105516"/>
            <a:ext cx="727587" cy="285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EEFB445-6A48-7011-F37D-C6B16E4F16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1661" y="3686456"/>
            <a:ext cx="3111748" cy="310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0874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BD62054-07D0-EB9B-42AF-C936EAC2A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246" y="144447"/>
            <a:ext cx="7779793" cy="656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09438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D0FCE8D-30FF-513A-A116-DDD143E038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4531" y="1056640"/>
            <a:ext cx="8457062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165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0E6D990-F6FD-B933-B334-B2CBF81431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669" y="763840"/>
            <a:ext cx="3598096" cy="496846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E35564D-1D0A-83C5-533C-8B4275B3A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47" y="5748320"/>
            <a:ext cx="3243588" cy="41095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819D6EE-C624-C072-949E-0DEED2A820DE}"/>
              </a:ext>
            </a:extLst>
          </p:cNvPr>
          <p:cNvSpPr txBox="1"/>
          <p:nvPr/>
        </p:nvSpPr>
        <p:spPr>
          <a:xfrm>
            <a:off x="5614219" y="1730477"/>
            <a:ext cx="4183902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Qualité de la combustion</a:t>
            </a:r>
          </a:p>
          <a:p>
            <a:endParaRPr lang="fr-BE" dirty="0"/>
          </a:p>
          <a:p>
            <a:endParaRPr lang="fr-BE" dirty="0"/>
          </a:p>
          <a:p>
            <a:r>
              <a:rPr lang="fr-BE" dirty="0"/>
              <a:t>Bon fonctionnement du filtre à manches</a:t>
            </a:r>
          </a:p>
          <a:p>
            <a:endParaRPr lang="fr-BE" dirty="0"/>
          </a:p>
          <a:p>
            <a:endParaRPr lang="fr-BE" dirty="0"/>
          </a:p>
          <a:p>
            <a:r>
              <a:rPr lang="fr-BE" dirty="0"/>
              <a:t>Injection de bicarbonate/chaux hydratée</a:t>
            </a:r>
          </a:p>
          <a:p>
            <a:endParaRPr lang="fr-BE" dirty="0"/>
          </a:p>
          <a:p>
            <a:endParaRPr lang="fr-BE" dirty="0"/>
          </a:p>
          <a:p>
            <a:r>
              <a:rPr lang="fr-BE" dirty="0"/>
              <a:t>Injection d’urée</a:t>
            </a:r>
          </a:p>
          <a:p>
            <a:endParaRPr lang="fr-BE" dirty="0"/>
          </a:p>
          <a:p>
            <a:endParaRPr lang="fr-BE" dirty="0"/>
          </a:p>
          <a:p>
            <a:r>
              <a:rPr lang="fr-BE" dirty="0"/>
              <a:t>Injection de charbon actif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0D2DBC37-098B-3EC0-304A-0DC9EE993E53}"/>
              </a:ext>
            </a:extLst>
          </p:cNvPr>
          <p:cNvCxnSpPr>
            <a:cxnSpLocks/>
            <a:endCxn id="45" idx="2"/>
          </p:cNvCxnSpPr>
          <p:nvPr/>
        </p:nvCxnSpPr>
        <p:spPr>
          <a:xfrm flipV="1">
            <a:off x="3056186" y="1915103"/>
            <a:ext cx="2070380" cy="710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73F72750-E553-1252-2FAE-939B7A4762B2}"/>
              </a:ext>
            </a:extLst>
          </p:cNvPr>
          <p:cNvCxnSpPr>
            <a:cxnSpLocks/>
          </p:cNvCxnSpPr>
          <p:nvPr/>
        </p:nvCxnSpPr>
        <p:spPr>
          <a:xfrm flipV="1">
            <a:off x="3056186" y="2087880"/>
            <a:ext cx="2140654" cy="3554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3FAFB5CA-1C12-58AC-F622-353ECA4E2B8D}"/>
              </a:ext>
            </a:extLst>
          </p:cNvPr>
          <p:cNvCxnSpPr>
            <a:cxnSpLocks/>
            <a:endCxn id="46" idx="2"/>
          </p:cNvCxnSpPr>
          <p:nvPr/>
        </p:nvCxnSpPr>
        <p:spPr>
          <a:xfrm>
            <a:off x="2914353" y="1787750"/>
            <a:ext cx="2586574" cy="9397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9366B2A0-2B98-FC43-588C-E1B637D765B1}"/>
              </a:ext>
            </a:extLst>
          </p:cNvPr>
          <p:cNvCxnSpPr>
            <a:cxnSpLocks/>
          </p:cNvCxnSpPr>
          <p:nvPr/>
        </p:nvCxnSpPr>
        <p:spPr>
          <a:xfrm>
            <a:off x="3056186" y="2214716"/>
            <a:ext cx="2371220" cy="20667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7B0B90E8-8546-55B3-5BFF-9524F6E5B0B0}"/>
              </a:ext>
            </a:extLst>
          </p:cNvPr>
          <p:cNvCxnSpPr>
            <a:cxnSpLocks/>
          </p:cNvCxnSpPr>
          <p:nvPr/>
        </p:nvCxnSpPr>
        <p:spPr>
          <a:xfrm>
            <a:off x="3035698" y="2656887"/>
            <a:ext cx="2285906" cy="7138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09CEAE72-8C96-0C56-2B29-64AB473562F2}"/>
              </a:ext>
            </a:extLst>
          </p:cNvPr>
          <p:cNvCxnSpPr>
            <a:cxnSpLocks/>
          </p:cNvCxnSpPr>
          <p:nvPr/>
        </p:nvCxnSpPr>
        <p:spPr>
          <a:xfrm>
            <a:off x="3100431" y="2922442"/>
            <a:ext cx="2165757" cy="5276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1DD2F8C6-6A64-1120-94B2-AB6ED4217EB7}"/>
              </a:ext>
            </a:extLst>
          </p:cNvPr>
          <p:cNvCxnSpPr>
            <a:cxnSpLocks/>
          </p:cNvCxnSpPr>
          <p:nvPr/>
        </p:nvCxnSpPr>
        <p:spPr>
          <a:xfrm>
            <a:off x="3045941" y="3120792"/>
            <a:ext cx="2150899" cy="4518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D1BB73E2-40E9-D43A-28AD-35A7FD013E03}"/>
              </a:ext>
            </a:extLst>
          </p:cNvPr>
          <p:cNvCxnSpPr>
            <a:cxnSpLocks/>
          </p:cNvCxnSpPr>
          <p:nvPr/>
        </p:nvCxnSpPr>
        <p:spPr>
          <a:xfrm>
            <a:off x="3061994" y="3339285"/>
            <a:ext cx="2544519" cy="15835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B93F0298-910E-8C2B-6520-A2059DF09DDE}"/>
              </a:ext>
            </a:extLst>
          </p:cNvPr>
          <p:cNvCxnSpPr>
            <a:cxnSpLocks/>
          </p:cNvCxnSpPr>
          <p:nvPr/>
        </p:nvCxnSpPr>
        <p:spPr>
          <a:xfrm>
            <a:off x="2967696" y="3631217"/>
            <a:ext cx="2533231" cy="13319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6A9891B7-C260-30FA-AABA-FE61323187F4}"/>
              </a:ext>
            </a:extLst>
          </p:cNvPr>
          <p:cNvCxnSpPr>
            <a:cxnSpLocks/>
          </p:cNvCxnSpPr>
          <p:nvPr/>
        </p:nvCxnSpPr>
        <p:spPr>
          <a:xfrm>
            <a:off x="3100431" y="3923155"/>
            <a:ext cx="2355507" cy="11204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2B9A0138-5520-8DBD-B629-A4FE7C3742E9}"/>
              </a:ext>
            </a:extLst>
          </p:cNvPr>
          <p:cNvCxnSpPr>
            <a:cxnSpLocks/>
          </p:cNvCxnSpPr>
          <p:nvPr/>
        </p:nvCxnSpPr>
        <p:spPr>
          <a:xfrm>
            <a:off x="3078308" y="4214237"/>
            <a:ext cx="2298492" cy="8995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08BC22AA-6499-34EA-4C74-C49713C8C2EB}"/>
              </a:ext>
            </a:extLst>
          </p:cNvPr>
          <p:cNvCxnSpPr>
            <a:cxnSpLocks/>
          </p:cNvCxnSpPr>
          <p:nvPr/>
        </p:nvCxnSpPr>
        <p:spPr>
          <a:xfrm flipV="1">
            <a:off x="3100431" y="4346206"/>
            <a:ext cx="2276369" cy="3379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EB22A848-B787-73EF-EE53-BA6E9C72264D}"/>
              </a:ext>
            </a:extLst>
          </p:cNvPr>
          <p:cNvCxnSpPr>
            <a:cxnSpLocks/>
          </p:cNvCxnSpPr>
          <p:nvPr/>
        </p:nvCxnSpPr>
        <p:spPr>
          <a:xfrm flipV="1">
            <a:off x="3035698" y="5226633"/>
            <a:ext cx="2326975" cy="2603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4B9AACD9-CC32-E596-C3EF-F441E75B4D70}"/>
              </a:ext>
            </a:extLst>
          </p:cNvPr>
          <p:cNvCxnSpPr>
            <a:cxnSpLocks/>
          </p:cNvCxnSpPr>
          <p:nvPr/>
        </p:nvCxnSpPr>
        <p:spPr>
          <a:xfrm flipV="1">
            <a:off x="3010151" y="5307132"/>
            <a:ext cx="2394977" cy="4600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CBAA62F1-2849-89EA-2B3D-3E9F33B68CF0}"/>
              </a:ext>
            </a:extLst>
          </p:cNvPr>
          <p:cNvCxnSpPr>
            <a:cxnSpLocks/>
          </p:cNvCxnSpPr>
          <p:nvPr/>
        </p:nvCxnSpPr>
        <p:spPr>
          <a:xfrm flipV="1">
            <a:off x="3389535" y="5410448"/>
            <a:ext cx="2094517" cy="6129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Ellipse 41">
            <a:extLst>
              <a:ext uri="{FF2B5EF4-FFF2-40B4-BE49-F238E27FC236}">
                <a16:creationId xmlns:a16="http://schemas.microsoft.com/office/drawing/2014/main" id="{8396D91E-200F-6C94-C32A-C01A12832444}"/>
              </a:ext>
            </a:extLst>
          </p:cNvPr>
          <p:cNvSpPr/>
          <p:nvPr/>
        </p:nvSpPr>
        <p:spPr>
          <a:xfrm>
            <a:off x="5434896" y="4825815"/>
            <a:ext cx="2968891" cy="756607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521F39D8-ABCB-3CAC-104B-23061E9A4372}"/>
              </a:ext>
            </a:extLst>
          </p:cNvPr>
          <p:cNvSpPr/>
          <p:nvPr/>
        </p:nvSpPr>
        <p:spPr>
          <a:xfrm>
            <a:off x="5248083" y="3200124"/>
            <a:ext cx="4438777" cy="756607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F38607C9-CE78-29BB-6FD0-31A7F7CB6450}"/>
              </a:ext>
            </a:extLst>
          </p:cNvPr>
          <p:cNvSpPr/>
          <p:nvPr/>
        </p:nvSpPr>
        <p:spPr>
          <a:xfrm>
            <a:off x="5126566" y="1536799"/>
            <a:ext cx="4185933" cy="756607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3A8B4A74-7BC6-C321-9D75-00083181C2B2}"/>
              </a:ext>
            </a:extLst>
          </p:cNvPr>
          <p:cNvSpPr/>
          <p:nvPr/>
        </p:nvSpPr>
        <p:spPr>
          <a:xfrm>
            <a:off x="5500927" y="2349151"/>
            <a:ext cx="4185933" cy="756607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CAA7DFC9-CB88-E39E-D9D7-1412F6E9257D}"/>
              </a:ext>
            </a:extLst>
          </p:cNvPr>
          <p:cNvSpPr/>
          <p:nvPr/>
        </p:nvSpPr>
        <p:spPr>
          <a:xfrm>
            <a:off x="5443168" y="3964191"/>
            <a:ext cx="2968891" cy="756607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A84E83D2-B15D-F076-64A0-3A461744648F}"/>
              </a:ext>
            </a:extLst>
          </p:cNvPr>
          <p:cNvSpPr txBox="1"/>
          <p:nvPr/>
        </p:nvSpPr>
        <p:spPr>
          <a:xfrm>
            <a:off x="9420570" y="53427"/>
            <a:ext cx="2771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/>
              <a:t>Moyens de contrôle</a:t>
            </a:r>
          </a:p>
        </p:txBody>
      </p:sp>
      <p:sp>
        <p:nvSpPr>
          <p:cNvPr id="64" name="Accolade fermante 63">
            <a:extLst>
              <a:ext uri="{FF2B5EF4-FFF2-40B4-BE49-F238E27FC236}">
                <a16:creationId xmlns:a16="http://schemas.microsoft.com/office/drawing/2014/main" id="{A4C69EE5-A84F-E482-D9C0-C46C0D3B6ECE}"/>
              </a:ext>
            </a:extLst>
          </p:cNvPr>
          <p:cNvSpPr/>
          <p:nvPr/>
        </p:nvSpPr>
        <p:spPr>
          <a:xfrm>
            <a:off x="9531864" y="1536799"/>
            <a:ext cx="403123" cy="318399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BAE56DF1-D796-7539-C12A-4EE0D1DCDFEE}"/>
              </a:ext>
            </a:extLst>
          </p:cNvPr>
          <p:cNvSpPr txBox="1"/>
          <p:nvPr/>
        </p:nvSpPr>
        <p:spPr>
          <a:xfrm>
            <a:off x="10080756" y="2793132"/>
            <a:ext cx="18724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/>
              <a:t>Mesures </a:t>
            </a:r>
          </a:p>
          <a:p>
            <a:r>
              <a:rPr lang="fr-BE" sz="1600" b="1" dirty="0"/>
              <a:t>en continu</a:t>
            </a:r>
          </a:p>
          <a:p>
            <a:endParaRPr lang="fr-BE" sz="1600" b="1" dirty="0"/>
          </a:p>
          <a:p>
            <a:r>
              <a:rPr lang="fr-BE" sz="1600" b="1" dirty="0"/>
              <a:t>Boucle de régulation sur l’injection des additifs</a:t>
            </a:r>
          </a:p>
        </p:txBody>
      </p:sp>
      <p:sp>
        <p:nvSpPr>
          <p:cNvPr id="66" name="Accolade fermante 65">
            <a:extLst>
              <a:ext uri="{FF2B5EF4-FFF2-40B4-BE49-F238E27FC236}">
                <a16:creationId xmlns:a16="http://schemas.microsoft.com/office/drawing/2014/main" id="{918A1BF5-7D62-6FB1-C3E8-14B5F8F5CC82}"/>
              </a:ext>
            </a:extLst>
          </p:cNvPr>
          <p:cNvSpPr/>
          <p:nvPr/>
        </p:nvSpPr>
        <p:spPr>
          <a:xfrm>
            <a:off x="9531864" y="4825815"/>
            <a:ext cx="379549" cy="121665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2BDDB807-CE1D-5F33-B766-0EC9631FA520}"/>
              </a:ext>
            </a:extLst>
          </p:cNvPr>
          <p:cNvSpPr txBox="1"/>
          <p:nvPr/>
        </p:nvSpPr>
        <p:spPr>
          <a:xfrm>
            <a:off x="10080756" y="5052995"/>
            <a:ext cx="21318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/>
              <a:t>Mesures </a:t>
            </a:r>
          </a:p>
          <a:p>
            <a:r>
              <a:rPr lang="fr-BE" sz="1600" b="1" dirty="0"/>
              <a:t>Ponctuelles</a:t>
            </a:r>
          </a:p>
          <a:p>
            <a:endParaRPr lang="fr-BE" sz="1600" b="1" dirty="0"/>
          </a:p>
          <a:p>
            <a:r>
              <a:rPr lang="fr-BE" sz="1600" b="1" dirty="0"/>
              <a:t>Additif injecté constamment sans boucle de régulation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AACDB39-8288-BE41-8401-14735FCC1421}"/>
              </a:ext>
            </a:extLst>
          </p:cNvPr>
          <p:cNvSpPr txBox="1"/>
          <p:nvPr/>
        </p:nvSpPr>
        <p:spPr>
          <a:xfrm>
            <a:off x="4003040" y="150266"/>
            <a:ext cx="4471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/>
              <a:t>Moyens d’abattement des polluants</a:t>
            </a:r>
          </a:p>
        </p:txBody>
      </p:sp>
      <p:pic>
        <p:nvPicPr>
          <p:cNvPr id="1026" name="Picture 2" descr="cheminée industrielle en briques Photos | Adobe Stock">
            <a:extLst>
              <a:ext uri="{FF2B5EF4-FFF2-40B4-BE49-F238E27FC236}">
                <a16:creationId xmlns:a16="http://schemas.microsoft.com/office/drawing/2014/main" id="{165847D8-C625-8831-7065-E19597EFF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3268" y="550376"/>
            <a:ext cx="1466055" cy="220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108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440E2-4366-68C2-4363-FFD1F3E40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F85903A-10C9-1C39-4791-F4B5C15616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b="1" dirty="0"/>
              <a:t>choix du projet et alternatives possibles</a:t>
            </a:r>
          </a:p>
          <a:p>
            <a:r>
              <a:rPr lang="fr-FR" dirty="0"/>
              <a:t>besoins propres de l'UCL en chaleur et en électricité </a:t>
            </a:r>
          </a:p>
          <a:p>
            <a:r>
              <a:rPr lang="fr-FR" dirty="0"/>
              <a:t>poids des certificats verts dans le choix de la solution</a:t>
            </a:r>
          </a:p>
          <a:p>
            <a:r>
              <a:rPr lang="fr-FR" dirty="0"/>
              <a:t>utilisation de l'excédent / approvisionnement en cas de manquement</a:t>
            </a:r>
          </a:p>
          <a:p>
            <a:r>
              <a:rPr lang="fr-FR" dirty="0"/>
              <a:t>rendement énergétique et pertinence de la solution choisie</a:t>
            </a:r>
          </a:p>
          <a:p>
            <a:r>
              <a:rPr lang="fr-FR" dirty="0"/>
              <a:t>perspectives d'extension/de transition</a:t>
            </a:r>
          </a:p>
          <a:p>
            <a:r>
              <a:rPr lang="fr-FR" dirty="0"/>
              <a:t>ouverture vers le public : réseau de chaleur et communauté d'énergie</a:t>
            </a:r>
          </a:p>
        </p:txBody>
      </p:sp>
    </p:spTree>
    <p:extLst>
      <p:ext uri="{BB962C8B-B14F-4D97-AF65-F5344CB8AC3E}">
        <p14:creationId xmlns:p14="http://schemas.microsoft.com/office/powerpoint/2010/main" val="202827354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DE094F-F5BC-C244-E859-50D82679B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52" y="152401"/>
            <a:ext cx="10515600" cy="539443"/>
          </a:xfrm>
        </p:spPr>
        <p:txBody>
          <a:bodyPr>
            <a:normAutofit/>
          </a:bodyPr>
          <a:lstStyle/>
          <a:p>
            <a:r>
              <a:rPr lang="fr-BE" sz="2800" dirty="0"/>
              <a:t>Constats et points de vigilance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930F30-D57F-991A-CF57-C27BA2B04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433" y="822732"/>
            <a:ext cx="10515600" cy="5745216"/>
          </a:xfrm>
        </p:spPr>
        <p:txBody>
          <a:bodyPr>
            <a:normAutofit fontScale="85000" lnSpcReduction="20000"/>
          </a:bodyPr>
          <a:lstStyle/>
          <a:p>
            <a:r>
              <a:rPr lang="fr-BE" sz="1600" b="1" dirty="0"/>
              <a:t>Constat</a:t>
            </a:r>
          </a:p>
          <a:p>
            <a:pPr lvl="1"/>
            <a:r>
              <a:rPr lang="fr-BE" sz="1200" dirty="0"/>
              <a:t>Moyens mis en place efficaces pour la réduction de polluants</a:t>
            </a:r>
          </a:p>
          <a:p>
            <a:pPr lvl="1"/>
            <a:r>
              <a:rPr lang="fr-BE" sz="1200" dirty="0"/>
              <a:t>Immissions en deçà des valeurs préconisées par l’AWAC et OMS sur la santé</a:t>
            </a:r>
          </a:p>
          <a:p>
            <a:pPr marL="457200" lvl="1" indent="0">
              <a:buNone/>
            </a:pPr>
            <a:endParaRPr lang="fr-BE" sz="1600" b="1" dirty="0"/>
          </a:p>
          <a:p>
            <a:r>
              <a:rPr lang="fr-BE" sz="1600" b="1" dirty="0"/>
              <a:t>Echantillonnage du bois B:</a:t>
            </a:r>
          </a:p>
          <a:p>
            <a:pPr lvl="1"/>
            <a:r>
              <a:rPr lang="fr-BE" sz="1200" dirty="0"/>
              <a:t>Représentativité</a:t>
            </a:r>
          </a:p>
          <a:p>
            <a:pPr lvl="1"/>
            <a:r>
              <a:rPr lang="fr-BE" sz="1200" dirty="0"/>
              <a:t>Traçabilité</a:t>
            </a:r>
          </a:p>
          <a:p>
            <a:pPr lvl="1"/>
            <a:r>
              <a:rPr lang="fr-BE" sz="1200" dirty="0"/>
              <a:t>Actions en cas de dérives</a:t>
            </a:r>
          </a:p>
          <a:p>
            <a:pPr lvl="1"/>
            <a:endParaRPr lang="fr-BE" sz="1200" b="1" dirty="0"/>
          </a:p>
          <a:p>
            <a:r>
              <a:rPr lang="fr-BE" sz="1600" b="1" dirty="0"/>
              <a:t>Contrôles émissions en continu:</a:t>
            </a:r>
          </a:p>
          <a:p>
            <a:pPr lvl="1"/>
            <a:r>
              <a:rPr lang="fr-BE" sz="1200" dirty="0"/>
              <a:t>Communication des valeurs </a:t>
            </a:r>
          </a:p>
          <a:p>
            <a:pPr lvl="1"/>
            <a:r>
              <a:rPr lang="fr-BE" sz="1200" dirty="0"/>
              <a:t>Programme de maintenance du filtre</a:t>
            </a:r>
          </a:p>
          <a:p>
            <a:endParaRPr lang="fr-BE" sz="1600" dirty="0"/>
          </a:p>
          <a:p>
            <a:r>
              <a:rPr lang="fr-BE" sz="1600" b="1" dirty="0"/>
              <a:t>Contrôles émissions ponctuelles:</a:t>
            </a:r>
          </a:p>
          <a:p>
            <a:pPr lvl="1"/>
            <a:r>
              <a:rPr lang="fr-BE" sz="1200" dirty="0"/>
              <a:t>Calendrier</a:t>
            </a:r>
          </a:p>
          <a:p>
            <a:pPr lvl="1"/>
            <a:r>
              <a:rPr lang="fr-BE" sz="1200" dirty="0"/>
              <a:t>Rapport comprenant les conditions de fonctionnement  (injection de charbon actif et analyse du bois utilisé durant le </a:t>
            </a:r>
            <a:r>
              <a:rPr lang="fr-BE" sz="1200" dirty="0" err="1"/>
              <a:t>pélèvement</a:t>
            </a:r>
            <a:r>
              <a:rPr lang="fr-BE" sz="1200" dirty="0"/>
              <a:t>) et les valeurs mesurées par l’instrumentation en place (calibrage)</a:t>
            </a:r>
          </a:p>
          <a:p>
            <a:pPr lvl="1"/>
            <a:r>
              <a:rPr lang="fr-BE" sz="1200" dirty="0"/>
              <a:t>Quantité de charbon actif injectées annuellement</a:t>
            </a:r>
          </a:p>
          <a:p>
            <a:endParaRPr lang="fr-BE" sz="1400" dirty="0"/>
          </a:p>
          <a:p>
            <a:r>
              <a:rPr lang="fr-BE" sz="1400" b="1" dirty="0"/>
              <a:t>Contrôle immissions:</a:t>
            </a:r>
          </a:p>
          <a:p>
            <a:pPr lvl="1"/>
            <a:r>
              <a:rPr lang="fr-BE" sz="1200" dirty="0"/>
              <a:t>Choix de la position des capteurs (point particulier des PM2,5 et de la proximité de l’autoroute)</a:t>
            </a:r>
          </a:p>
          <a:p>
            <a:pPr lvl="1"/>
            <a:r>
              <a:rPr lang="fr-BE" sz="1200" dirty="0"/>
              <a:t>Résultats des mesures des stations de contrôle</a:t>
            </a:r>
          </a:p>
          <a:p>
            <a:endParaRPr lang="fr-BE" sz="1400" dirty="0"/>
          </a:p>
          <a:p>
            <a:r>
              <a:rPr lang="fr-BE" sz="1400" b="1" dirty="0"/>
              <a:t>Autres mesures et rapport </a:t>
            </a:r>
            <a:r>
              <a:rPr lang="fr-BE" sz="1400" dirty="0"/>
              <a:t>(bruit, rejet eau, traitement déchets solides)</a:t>
            </a:r>
          </a:p>
          <a:p>
            <a:pPr marL="0" indent="0">
              <a:buNone/>
            </a:pPr>
            <a:endParaRPr lang="fr-BE" sz="1400" dirty="0"/>
          </a:p>
          <a:p>
            <a:r>
              <a:rPr lang="fr-BE" sz="1400" b="1" dirty="0"/>
              <a:t>Système de management de l’environnement (SME)  à réaliser par l’exploitant (condition du permis)</a:t>
            </a:r>
          </a:p>
          <a:p>
            <a:pPr lvl="1"/>
            <a:r>
              <a:rPr lang="fr-BE" sz="1200" dirty="0"/>
              <a:t>Présentation des points principaux</a:t>
            </a:r>
          </a:p>
          <a:p>
            <a:endParaRPr lang="fr-BE" sz="1400" dirty="0"/>
          </a:p>
          <a:p>
            <a:endParaRPr lang="fr-BE" sz="1400" dirty="0"/>
          </a:p>
          <a:p>
            <a:endParaRPr lang="fr-BE" sz="1400" dirty="0"/>
          </a:p>
          <a:p>
            <a:endParaRPr lang="fr-BE" sz="1400" dirty="0"/>
          </a:p>
          <a:p>
            <a:endParaRPr lang="fr-BE" sz="1400" dirty="0"/>
          </a:p>
          <a:p>
            <a:endParaRPr lang="fr-BE" sz="1400" dirty="0"/>
          </a:p>
          <a:p>
            <a:endParaRPr lang="fr-BE" sz="1400" dirty="0"/>
          </a:p>
          <a:p>
            <a:endParaRPr lang="fr-BE" sz="1400" dirty="0"/>
          </a:p>
          <a:p>
            <a:endParaRPr lang="fr-BE" sz="1600" dirty="0"/>
          </a:p>
        </p:txBody>
      </p:sp>
    </p:spTree>
    <p:extLst>
      <p:ext uri="{BB962C8B-B14F-4D97-AF65-F5344CB8AC3E}">
        <p14:creationId xmlns:p14="http://schemas.microsoft.com/office/powerpoint/2010/main" val="124894403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4094FFA-D5D1-19DA-109B-45AF4A9731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24" y="364572"/>
            <a:ext cx="8552945" cy="641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946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26E6F2-8AA1-4616-90B6-A6CD7FA63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BA16FD-4D85-F116-F4C6-8E99C1F7B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174" y="244240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BE" dirty="0"/>
              <a:t>QUESTIONS ?</a:t>
            </a:r>
          </a:p>
        </p:txBody>
      </p:sp>
    </p:spTree>
    <p:extLst>
      <p:ext uri="{BB962C8B-B14F-4D97-AF65-F5344CB8AC3E}">
        <p14:creationId xmlns:p14="http://schemas.microsoft.com/office/powerpoint/2010/main" val="705178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A276749-0870-A8AD-4477-DF876BCFBA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Auteur du projet a eu toute liberté</a:t>
            </a:r>
          </a:p>
          <a:p>
            <a:r>
              <a:rPr lang="fr-FR" dirty="0"/>
              <a:t>Biomasse choisie car une partie de la ressource à proximité</a:t>
            </a:r>
          </a:p>
          <a:p>
            <a:endParaRPr lang="fr-FR" dirty="0"/>
          </a:p>
          <a:p>
            <a:r>
              <a:rPr lang="fr-FR" dirty="0"/>
              <a:t>Géothermie pas démontrée (mais peut-être existante)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6896848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4383</TotalTime>
  <Words>3520</Words>
  <Application>Microsoft Office PowerPoint</Application>
  <PresentationFormat>Grand écran</PresentationFormat>
  <Paragraphs>502</Paragraphs>
  <Slides>82</Slides>
  <Notes>14</Notes>
  <HiddenSlides>2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82</vt:i4>
      </vt:variant>
    </vt:vector>
  </HeadingPairs>
  <TitlesOfParts>
    <vt:vector size="95" baseType="lpstr">
      <vt:lpstr>Aptos</vt:lpstr>
      <vt:lpstr>Aptos Display</vt:lpstr>
      <vt:lpstr>Arial</vt:lpstr>
      <vt:lpstr>Cambria Math</vt:lpstr>
      <vt:lpstr>inherit</vt:lpstr>
      <vt:lpstr>Montserrat Bold</vt:lpstr>
      <vt:lpstr>Montserrat Medium</vt:lpstr>
      <vt:lpstr>Montserrat SemiBold</vt:lpstr>
      <vt:lpstr>Titillium Web</vt:lpstr>
      <vt:lpstr>Titillium Web SemiBold</vt:lpstr>
      <vt:lpstr>Verdana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filière biomasse et son usage énergétique</vt:lpstr>
      <vt:lpstr>Au programme</vt:lpstr>
      <vt:lpstr>Au programme</vt:lpstr>
      <vt:lpstr>Contexte général</vt:lpstr>
      <vt:lpstr>Flux biomasse boisée en belgique</vt:lpstr>
      <vt:lpstr>Contexte général – les usages</vt:lpstr>
      <vt:lpstr>Contexte général – quantification EU</vt:lpstr>
      <vt:lpstr>Contexte général – quantification Belge</vt:lpstr>
      <vt:lpstr>Contexte général – place du renouvelable</vt:lpstr>
      <vt:lpstr>Au programme</vt:lpstr>
      <vt:lpstr>Les émissions de GES associées à la bioénergie</vt:lpstr>
      <vt:lpstr>Les émissions de GES associées à la bioénergie</vt:lpstr>
      <vt:lpstr>Les émissions de GES associées à la bioénergie</vt:lpstr>
      <vt:lpstr>Les émissions de GES associées à la bioénergie</vt:lpstr>
      <vt:lpstr>Et le critère renouvelable?</vt:lpstr>
      <vt:lpstr>Au programme</vt:lpstr>
      <vt:lpstr>Le « bois déchet » et ses différents types</vt:lpstr>
      <vt:lpstr>Quelles routes pour le bois B?</vt:lpstr>
      <vt:lpstr>Circuit d’approvisionnement type</vt:lpstr>
      <vt:lpstr>Quelle quantité et quelle provenance pour MSG?</vt:lpstr>
      <vt:lpstr>Mise en perspective – potentiel en Belgique?</vt:lpstr>
      <vt:lpstr>Merci pour votre attention, des questions?</vt:lpstr>
      <vt:lpstr>Centrale de cogénération à la biomasse de bois B   Mont-Saint-Guibert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Principaux polluants générés par la centrale</vt:lpstr>
      <vt:lpstr>Présentation PowerPoint</vt:lpstr>
      <vt:lpstr>Présentation PowerPoint</vt:lpstr>
      <vt:lpstr>Présentation PowerPoint</vt:lpstr>
      <vt:lpstr>Réduction de émissions de poussière</vt:lpstr>
      <vt:lpstr>Réduction de HCl et  SO2  Chaux hydratée ou bicarbonate de soude</vt:lpstr>
      <vt:lpstr>Réduction du CO, COV, HAP</vt:lpstr>
      <vt:lpstr>Réduction des NOx</vt:lpstr>
      <vt:lpstr>Réduction des dioxines, furanes et métaux lourds Par injection de charbon actif</vt:lpstr>
      <vt:lpstr>Emissions versus Immissions</vt:lpstr>
      <vt:lpstr>Modélisation des immissions Données principales:  Valeurs d’émissions: débit et concentration des gaz à la cheminée Vitesse de sortie des gaz Hauteur de la cheminée Vitesse des vents dominants </vt:lpstr>
      <vt:lpstr>Valeurs limites et valeurs guides applicables à l’émission et à l’immission</vt:lpstr>
      <vt:lpstr>Cartes NO2 et PM10 ISSEP</vt:lpstr>
      <vt:lpstr>Valeurs d’immissions mesurées actuellement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Constats et points de vigilance</vt:lpstr>
      <vt:lpstr>Présentation PowerPoint</vt:lpstr>
      <vt:lpstr>QUESTIONS 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Wladyslaw Lokietek</dc:creator>
  <cp:lastModifiedBy>Wladyslaw Lokietek</cp:lastModifiedBy>
  <cp:revision>4</cp:revision>
  <dcterms:created xsi:type="dcterms:W3CDTF">2026-02-03T14:26:50Z</dcterms:created>
  <dcterms:modified xsi:type="dcterms:W3CDTF">2026-05-15T12:55:21Z</dcterms:modified>
</cp:coreProperties>
</file>